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1"/>
  </p:notesMasterIdLst>
  <p:handoutMasterIdLst>
    <p:handoutMasterId r:id="rId62"/>
  </p:handoutMasterIdLst>
  <p:sldIdLst>
    <p:sldId id="377" r:id="rId5"/>
    <p:sldId id="378" r:id="rId6"/>
    <p:sldId id="379" r:id="rId7"/>
    <p:sldId id="380" r:id="rId8"/>
    <p:sldId id="381" r:id="rId9"/>
    <p:sldId id="382" r:id="rId10"/>
    <p:sldId id="383" r:id="rId11"/>
    <p:sldId id="274" r:id="rId12"/>
    <p:sldId id="292" r:id="rId13"/>
    <p:sldId id="285" r:id="rId14"/>
    <p:sldId id="286" r:id="rId15"/>
    <p:sldId id="305" r:id="rId16"/>
    <p:sldId id="310" r:id="rId17"/>
    <p:sldId id="293" r:id="rId18"/>
    <p:sldId id="315" r:id="rId19"/>
    <p:sldId id="316" r:id="rId20"/>
    <p:sldId id="388" r:id="rId21"/>
    <p:sldId id="389" r:id="rId22"/>
    <p:sldId id="374" r:id="rId23"/>
    <p:sldId id="390" r:id="rId24"/>
    <p:sldId id="401" r:id="rId25"/>
    <p:sldId id="376" r:id="rId26"/>
    <p:sldId id="391" r:id="rId27"/>
    <p:sldId id="392" r:id="rId28"/>
    <p:sldId id="393" r:id="rId29"/>
    <p:sldId id="394" r:id="rId30"/>
    <p:sldId id="395" r:id="rId31"/>
    <p:sldId id="396" r:id="rId32"/>
    <p:sldId id="366" r:id="rId33"/>
    <p:sldId id="367" r:id="rId34"/>
    <p:sldId id="368" r:id="rId35"/>
    <p:sldId id="369" r:id="rId36"/>
    <p:sldId id="370" r:id="rId37"/>
    <p:sldId id="372" r:id="rId38"/>
    <p:sldId id="373" r:id="rId39"/>
    <p:sldId id="375" r:id="rId40"/>
    <p:sldId id="384" r:id="rId41"/>
    <p:sldId id="386" r:id="rId42"/>
    <p:sldId id="387" r:id="rId43"/>
    <p:sldId id="327" r:id="rId44"/>
    <p:sldId id="330" r:id="rId45"/>
    <p:sldId id="331" r:id="rId46"/>
    <p:sldId id="332" r:id="rId47"/>
    <p:sldId id="329" r:id="rId48"/>
    <p:sldId id="360" r:id="rId49"/>
    <p:sldId id="361" r:id="rId50"/>
    <p:sldId id="362" r:id="rId51"/>
    <p:sldId id="397" r:id="rId52"/>
    <p:sldId id="398" r:id="rId53"/>
    <p:sldId id="363" r:id="rId54"/>
    <p:sldId id="364" r:id="rId55"/>
    <p:sldId id="403" r:id="rId56"/>
    <p:sldId id="404" r:id="rId57"/>
    <p:sldId id="399" r:id="rId58"/>
    <p:sldId id="402" r:id="rId59"/>
    <p:sldId id="405"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8954" autoAdjust="0"/>
  </p:normalViewPr>
  <p:slideViewPr>
    <p:cSldViewPr>
      <p:cViewPr varScale="1">
        <p:scale>
          <a:sx n="54" d="100"/>
          <a:sy n="54" d="100"/>
        </p:scale>
        <p:origin x="1176" y="54"/>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982D8F-05C0-42F5-826B-51F68E79670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CAF2A8F-8FCB-4833-8D8D-6FFEB5E79280}">
      <dgm:prSet/>
      <dgm:spPr/>
      <dgm:t>
        <a:bodyPr/>
        <a:lstStyle/>
        <a:p>
          <a:r>
            <a:rPr lang="en-US"/>
            <a:t>Commercialization Strategy</a:t>
          </a:r>
        </a:p>
      </dgm:t>
    </dgm:pt>
    <dgm:pt modelId="{07BBBF6D-98CA-4517-A44B-79A4B1DAE680}" type="parTrans" cxnId="{76CD828F-338B-4BA5-A451-1C3D414EDE56}">
      <dgm:prSet/>
      <dgm:spPr/>
      <dgm:t>
        <a:bodyPr/>
        <a:lstStyle/>
        <a:p>
          <a:endParaRPr lang="en-US"/>
        </a:p>
      </dgm:t>
    </dgm:pt>
    <dgm:pt modelId="{C1F4BAE8-BAA8-4D46-BC5D-A1BC7779AD51}" type="sibTrans" cxnId="{76CD828F-338B-4BA5-A451-1C3D414EDE56}">
      <dgm:prSet/>
      <dgm:spPr/>
      <dgm:t>
        <a:bodyPr/>
        <a:lstStyle/>
        <a:p>
          <a:endParaRPr lang="en-US"/>
        </a:p>
      </dgm:t>
    </dgm:pt>
    <dgm:pt modelId="{B130A712-93D8-4CC5-A23B-7DD4D6AD5176}">
      <dgm:prSet/>
      <dgm:spPr/>
      <dgm:t>
        <a:bodyPr/>
        <a:lstStyle/>
        <a:p>
          <a:r>
            <a:rPr lang="en-US" b="1" dirty="0"/>
            <a:t>1. Advertisement Play Button</a:t>
          </a:r>
        </a:p>
      </dgm:t>
    </dgm:pt>
    <dgm:pt modelId="{B805C2BF-3630-436A-82AA-F48D0C75FE2C}" type="parTrans" cxnId="{16FAB978-8EAB-4EE9-AD0C-36078090C972}">
      <dgm:prSet/>
      <dgm:spPr/>
      <dgm:t>
        <a:bodyPr/>
        <a:lstStyle/>
        <a:p>
          <a:endParaRPr lang="en-US"/>
        </a:p>
      </dgm:t>
    </dgm:pt>
    <dgm:pt modelId="{7B5AE4BD-B13F-4DAF-98A3-831FF512908D}" type="sibTrans" cxnId="{16FAB978-8EAB-4EE9-AD0C-36078090C972}">
      <dgm:prSet/>
      <dgm:spPr/>
      <dgm:t>
        <a:bodyPr/>
        <a:lstStyle/>
        <a:p>
          <a:endParaRPr lang="en-US"/>
        </a:p>
      </dgm:t>
    </dgm:pt>
    <dgm:pt modelId="{C08B8CEE-4FBC-4DDA-B600-E99334033290}">
      <dgm:prSet/>
      <dgm:spPr/>
      <dgm:t>
        <a:bodyPr/>
        <a:lstStyle/>
        <a:p>
          <a:r>
            <a:rPr lang="en-US"/>
            <a:t>Description of how advertisements will be integrated into the application</a:t>
          </a:r>
        </a:p>
      </dgm:t>
    </dgm:pt>
    <dgm:pt modelId="{12FB9769-F18B-48B2-96A4-874A236F3810}" type="parTrans" cxnId="{1676495A-E6F4-4525-A049-DE8678A0077F}">
      <dgm:prSet/>
      <dgm:spPr/>
      <dgm:t>
        <a:bodyPr/>
        <a:lstStyle/>
        <a:p>
          <a:endParaRPr lang="en-US"/>
        </a:p>
      </dgm:t>
    </dgm:pt>
    <dgm:pt modelId="{BAD3E015-50DB-48C6-B184-4FB35931FD4A}" type="sibTrans" cxnId="{1676495A-E6F4-4525-A049-DE8678A0077F}">
      <dgm:prSet/>
      <dgm:spPr/>
      <dgm:t>
        <a:bodyPr/>
        <a:lstStyle/>
        <a:p>
          <a:endParaRPr lang="en-US"/>
        </a:p>
      </dgm:t>
    </dgm:pt>
    <dgm:pt modelId="{067869DB-DC02-4FEB-8E00-D1B33351AF4A}">
      <dgm:prSet/>
      <dgm:spPr/>
      <dgm:t>
        <a:bodyPr/>
        <a:lstStyle/>
        <a:p>
          <a:r>
            <a:rPr lang="en-US"/>
            <a:t>Benefits of advertisements (e.g., revenue generation)</a:t>
          </a:r>
        </a:p>
      </dgm:t>
    </dgm:pt>
    <dgm:pt modelId="{878A6875-953A-44D7-8E57-AE10EAF00AEA}" type="parTrans" cxnId="{5D264CD4-7A36-42D5-B11D-2E2BDBAA3784}">
      <dgm:prSet/>
      <dgm:spPr/>
      <dgm:t>
        <a:bodyPr/>
        <a:lstStyle/>
        <a:p>
          <a:endParaRPr lang="en-US"/>
        </a:p>
      </dgm:t>
    </dgm:pt>
    <dgm:pt modelId="{E67BC68B-F9C7-4C48-9D7B-FC2B745F25AA}" type="sibTrans" cxnId="{5D264CD4-7A36-42D5-B11D-2E2BDBAA3784}">
      <dgm:prSet/>
      <dgm:spPr/>
      <dgm:t>
        <a:bodyPr/>
        <a:lstStyle/>
        <a:p>
          <a:endParaRPr lang="en-US"/>
        </a:p>
      </dgm:t>
    </dgm:pt>
    <dgm:pt modelId="{A89AA093-20C9-4A83-9740-C718ED5092C4}">
      <dgm:prSet/>
      <dgm:spPr/>
      <dgm:t>
        <a:bodyPr/>
        <a:lstStyle/>
        <a:p>
          <a:r>
            <a:rPr lang="en-US" b="1" dirty="0"/>
            <a:t>2. Donations</a:t>
          </a:r>
        </a:p>
      </dgm:t>
    </dgm:pt>
    <dgm:pt modelId="{704EEB48-0F05-416F-B1C0-12C37F22DE15}" type="parTrans" cxnId="{A38BD189-71E6-4F97-863C-7EE20587ADAA}">
      <dgm:prSet/>
      <dgm:spPr/>
      <dgm:t>
        <a:bodyPr/>
        <a:lstStyle/>
        <a:p>
          <a:endParaRPr lang="en-US"/>
        </a:p>
      </dgm:t>
    </dgm:pt>
    <dgm:pt modelId="{1BFD625A-066A-4F8A-B559-9B8C40D717AB}" type="sibTrans" cxnId="{A38BD189-71E6-4F97-863C-7EE20587ADAA}">
      <dgm:prSet/>
      <dgm:spPr/>
      <dgm:t>
        <a:bodyPr/>
        <a:lstStyle/>
        <a:p>
          <a:endParaRPr lang="en-US"/>
        </a:p>
      </dgm:t>
    </dgm:pt>
    <dgm:pt modelId="{BEA10BEE-A3D6-4159-A445-033974B6F89C}">
      <dgm:prSet/>
      <dgm:spPr/>
      <dgm:t>
        <a:bodyPr/>
        <a:lstStyle/>
        <a:p>
          <a:r>
            <a:rPr lang="en-US"/>
            <a:t>How donations will be solicited from users</a:t>
          </a:r>
        </a:p>
      </dgm:t>
    </dgm:pt>
    <dgm:pt modelId="{C71309BD-1916-4559-AB81-7E753701B1A9}" type="parTrans" cxnId="{25BA2C8A-0A7E-4DFF-837D-7BFE8D7E3F93}">
      <dgm:prSet/>
      <dgm:spPr/>
      <dgm:t>
        <a:bodyPr/>
        <a:lstStyle/>
        <a:p>
          <a:endParaRPr lang="en-US"/>
        </a:p>
      </dgm:t>
    </dgm:pt>
    <dgm:pt modelId="{C0EADC11-521E-4BFC-A9AA-35CE7D93E490}" type="sibTrans" cxnId="{25BA2C8A-0A7E-4DFF-837D-7BFE8D7E3F93}">
      <dgm:prSet/>
      <dgm:spPr/>
      <dgm:t>
        <a:bodyPr/>
        <a:lstStyle/>
        <a:p>
          <a:endParaRPr lang="en-US"/>
        </a:p>
      </dgm:t>
    </dgm:pt>
    <dgm:pt modelId="{29E0340E-1798-4E61-97C2-1C70F68AA637}">
      <dgm:prSet/>
      <dgm:spPr/>
      <dgm:t>
        <a:bodyPr/>
        <a:lstStyle/>
        <a:p>
          <a:r>
            <a:rPr lang="en-US"/>
            <a:t>Planned use of donations (e.g., maintenance, further development)</a:t>
          </a:r>
        </a:p>
      </dgm:t>
    </dgm:pt>
    <dgm:pt modelId="{0E536B66-CBC4-47CE-86C2-9A6B5195DA8F}" type="parTrans" cxnId="{A0AE1402-C2AB-4F62-9E2F-8204852F4302}">
      <dgm:prSet/>
      <dgm:spPr/>
      <dgm:t>
        <a:bodyPr/>
        <a:lstStyle/>
        <a:p>
          <a:endParaRPr lang="en-US"/>
        </a:p>
      </dgm:t>
    </dgm:pt>
    <dgm:pt modelId="{264410F1-8094-4372-909C-B6B354C42554}" type="sibTrans" cxnId="{A0AE1402-C2AB-4F62-9E2F-8204852F4302}">
      <dgm:prSet/>
      <dgm:spPr/>
      <dgm:t>
        <a:bodyPr/>
        <a:lstStyle/>
        <a:p>
          <a:endParaRPr lang="en-US"/>
        </a:p>
      </dgm:t>
    </dgm:pt>
    <dgm:pt modelId="{206A4F90-8A6B-4945-93E1-316961EFA267}">
      <dgm:prSet/>
      <dgm:spPr/>
      <dgm:t>
        <a:bodyPr/>
        <a:lstStyle/>
        <a:p>
          <a:r>
            <a:rPr lang="en-US" b="1" dirty="0"/>
            <a:t>3. Data Monetization</a:t>
          </a:r>
        </a:p>
      </dgm:t>
    </dgm:pt>
    <dgm:pt modelId="{435B8AE0-FF29-420C-8E1E-22267E8CA711}" type="parTrans" cxnId="{163F83B7-57D8-4903-A93D-E3A116CD73FE}">
      <dgm:prSet/>
      <dgm:spPr/>
      <dgm:t>
        <a:bodyPr/>
        <a:lstStyle/>
        <a:p>
          <a:endParaRPr lang="en-US"/>
        </a:p>
      </dgm:t>
    </dgm:pt>
    <dgm:pt modelId="{0C7756EE-6F87-45F0-81FB-082A92F8DD21}" type="sibTrans" cxnId="{163F83B7-57D8-4903-A93D-E3A116CD73FE}">
      <dgm:prSet/>
      <dgm:spPr/>
      <dgm:t>
        <a:bodyPr/>
        <a:lstStyle/>
        <a:p>
          <a:endParaRPr lang="en-US"/>
        </a:p>
      </dgm:t>
    </dgm:pt>
    <dgm:pt modelId="{FE442613-6524-4D41-BACF-CDBA90432DC8}">
      <dgm:prSet/>
      <dgm:spPr/>
      <dgm:t>
        <a:bodyPr/>
        <a:lstStyle/>
        <a:p>
          <a:r>
            <a:rPr lang="en-US"/>
            <a:t>Explanation of how valuable data sets will be collected</a:t>
          </a:r>
        </a:p>
      </dgm:t>
    </dgm:pt>
    <dgm:pt modelId="{F8A604D0-FFCA-47D6-91FB-5F8239FA5EDF}" type="parTrans" cxnId="{0896ABEC-5873-4529-A900-8BA69815B1B3}">
      <dgm:prSet/>
      <dgm:spPr/>
      <dgm:t>
        <a:bodyPr/>
        <a:lstStyle/>
        <a:p>
          <a:endParaRPr lang="en-US"/>
        </a:p>
      </dgm:t>
    </dgm:pt>
    <dgm:pt modelId="{BF413E72-1833-41C2-8881-DA8CBF809F3A}" type="sibTrans" cxnId="{0896ABEC-5873-4529-A900-8BA69815B1B3}">
      <dgm:prSet/>
      <dgm:spPr/>
      <dgm:t>
        <a:bodyPr/>
        <a:lstStyle/>
        <a:p>
          <a:endParaRPr lang="en-US"/>
        </a:p>
      </dgm:t>
    </dgm:pt>
    <dgm:pt modelId="{7C41E8DE-28C9-433E-A142-72FD965EEC5A}">
      <dgm:prSet/>
      <dgm:spPr/>
      <dgm:t>
        <a:bodyPr/>
        <a:lstStyle/>
        <a:p>
          <a:r>
            <a:rPr lang="en-US"/>
            <a:t>Intentions for selling data sets and potential buyers</a:t>
          </a:r>
        </a:p>
      </dgm:t>
    </dgm:pt>
    <dgm:pt modelId="{2F088AFB-8400-4E77-BE9C-DE9371CDAAC4}" type="parTrans" cxnId="{8A1AF95A-5803-46C1-A4AD-1D0CA821F8CA}">
      <dgm:prSet/>
      <dgm:spPr/>
      <dgm:t>
        <a:bodyPr/>
        <a:lstStyle/>
        <a:p>
          <a:endParaRPr lang="en-US"/>
        </a:p>
      </dgm:t>
    </dgm:pt>
    <dgm:pt modelId="{CCC50294-1E42-4731-93E7-CC74B7341A6D}" type="sibTrans" cxnId="{8A1AF95A-5803-46C1-A4AD-1D0CA821F8CA}">
      <dgm:prSet/>
      <dgm:spPr/>
      <dgm:t>
        <a:bodyPr/>
        <a:lstStyle/>
        <a:p>
          <a:endParaRPr lang="en-US"/>
        </a:p>
      </dgm:t>
    </dgm:pt>
    <dgm:pt modelId="{016BBF28-2CCA-41D6-BEF1-7C23C380FA5B}">
      <dgm:prSet/>
      <dgm:spPr/>
      <dgm:t>
        <a:bodyPr/>
        <a:lstStyle/>
        <a:p>
          <a:r>
            <a:rPr lang="en-US"/>
            <a:t>Importance of user data privacy and security</a:t>
          </a:r>
        </a:p>
      </dgm:t>
    </dgm:pt>
    <dgm:pt modelId="{10C8661B-3903-45EF-9343-F026079E8F52}" type="parTrans" cxnId="{422FED77-DE46-4299-8DB6-79E05A6E5F74}">
      <dgm:prSet/>
      <dgm:spPr/>
      <dgm:t>
        <a:bodyPr/>
        <a:lstStyle/>
        <a:p>
          <a:endParaRPr lang="en-US"/>
        </a:p>
      </dgm:t>
    </dgm:pt>
    <dgm:pt modelId="{E2680AA4-25AC-4283-A4B8-9B3DF3950B17}" type="sibTrans" cxnId="{422FED77-DE46-4299-8DB6-79E05A6E5F74}">
      <dgm:prSet/>
      <dgm:spPr/>
      <dgm:t>
        <a:bodyPr/>
        <a:lstStyle/>
        <a:p>
          <a:endParaRPr lang="en-US"/>
        </a:p>
      </dgm:t>
    </dgm:pt>
    <dgm:pt modelId="{261189BE-E406-4715-AD22-682610B91EF8}">
      <dgm:prSet/>
      <dgm:spPr/>
      <dgm:t>
        <a:bodyPr/>
        <a:lstStyle/>
        <a:p>
          <a:r>
            <a:rPr lang="en-US"/>
            <a:t>Title: Commercialization Plan</a:t>
          </a:r>
        </a:p>
      </dgm:t>
    </dgm:pt>
    <dgm:pt modelId="{1D20D60D-D1BC-4D77-AFDD-BB79F8B453D1}" type="sibTrans" cxnId="{57F374A5-C0DC-47D3-B9CA-45D61F0555AA}">
      <dgm:prSet/>
      <dgm:spPr/>
      <dgm:t>
        <a:bodyPr/>
        <a:lstStyle/>
        <a:p>
          <a:endParaRPr lang="en-US"/>
        </a:p>
      </dgm:t>
    </dgm:pt>
    <dgm:pt modelId="{B776BA10-B6D5-4750-A0B6-FE601030835E}" type="parTrans" cxnId="{57F374A5-C0DC-47D3-B9CA-45D61F0555AA}">
      <dgm:prSet/>
      <dgm:spPr/>
      <dgm:t>
        <a:bodyPr/>
        <a:lstStyle/>
        <a:p>
          <a:endParaRPr lang="en-US"/>
        </a:p>
      </dgm:t>
    </dgm:pt>
    <dgm:pt modelId="{DEB21BA8-AF64-4447-B439-3DB01D618BD3}" type="pres">
      <dgm:prSet presAssocID="{D5982D8F-05C0-42F5-826B-51F68E79670F}" presName="vert0" presStyleCnt="0">
        <dgm:presLayoutVars>
          <dgm:dir/>
          <dgm:animOne val="branch"/>
          <dgm:animLvl val="lvl"/>
        </dgm:presLayoutVars>
      </dgm:prSet>
      <dgm:spPr/>
    </dgm:pt>
    <dgm:pt modelId="{6DFFFB16-F515-4566-98F3-ED887C2B7663}" type="pres">
      <dgm:prSet presAssocID="{CCAF2A8F-8FCB-4833-8D8D-6FFEB5E79280}" presName="thickLine" presStyleLbl="alignNode1" presStyleIdx="0" presStyleCnt="12"/>
      <dgm:spPr/>
    </dgm:pt>
    <dgm:pt modelId="{4D68F3E8-B54B-4C22-947A-35D946D055AB}" type="pres">
      <dgm:prSet presAssocID="{CCAF2A8F-8FCB-4833-8D8D-6FFEB5E79280}" presName="horz1" presStyleCnt="0"/>
      <dgm:spPr/>
    </dgm:pt>
    <dgm:pt modelId="{F1C74AF4-5839-4CB6-B114-5011DBF70232}" type="pres">
      <dgm:prSet presAssocID="{CCAF2A8F-8FCB-4833-8D8D-6FFEB5E79280}" presName="tx1" presStyleLbl="revTx" presStyleIdx="0" presStyleCnt="12"/>
      <dgm:spPr/>
    </dgm:pt>
    <dgm:pt modelId="{A61684C2-E584-4477-85A4-23677DE73E8B}" type="pres">
      <dgm:prSet presAssocID="{CCAF2A8F-8FCB-4833-8D8D-6FFEB5E79280}" presName="vert1" presStyleCnt="0"/>
      <dgm:spPr/>
    </dgm:pt>
    <dgm:pt modelId="{2955BFD1-4D3E-4F38-B9F6-1567F08A39A0}" type="pres">
      <dgm:prSet presAssocID="{261189BE-E406-4715-AD22-682610B91EF8}" presName="thickLine" presStyleLbl="alignNode1" presStyleIdx="1" presStyleCnt="12"/>
      <dgm:spPr/>
    </dgm:pt>
    <dgm:pt modelId="{27D6C98A-4ADB-433F-81E2-357A3B2FF7F0}" type="pres">
      <dgm:prSet presAssocID="{261189BE-E406-4715-AD22-682610B91EF8}" presName="horz1" presStyleCnt="0"/>
      <dgm:spPr/>
    </dgm:pt>
    <dgm:pt modelId="{36101565-1605-4A0B-BEF2-A36C9563BF6F}" type="pres">
      <dgm:prSet presAssocID="{261189BE-E406-4715-AD22-682610B91EF8}" presName="tx1" presStyleLbl="revTx" presStyleIdx="1" presStyleCnt="12"/>
      <dgm:spPr/>
    </dgm:pt>
    <dgm:pt modelId="{CD4A1B48-8D44-4245-B969-BA5557D62DF0}" type="pres">
      <dgm:prSet presAssocID="{261189BE-E406-4715-AD22-682610B91EF8}" presName="vert1" presStyleCnt="0"/>
      <dgm:spPr/>
    </dgm:pt>
    <dgm:pt modelId="{D46BE4ED-CB56-4007-95C2-F0E393979843}" type="pres">
      <dgm:prSet presAssocID="{B130A712-93D8-4CC5-A23B-7DD4D6AD5176}" presName="thickLine" presStyleLbl="alignNode1" presStyleIdx="2" presStyleCnt="12"/>
      <dgm:spPr/>
    </dgm:pt>
    <dgm:pt modelId="{5ABA9780-88BE-4A34-B746-60041EA0E235}" type="pres">
      <dgm:prSet presAssocID="{B130A712-93D8-4CC5-A23B-7DD4D6AD5176}" presName="horz1" presStyleCnt="0"/>
      <dgm:spPr/>
    </dgm:pt>
    <dgm:pt modelId="{5B33D939-B381-4FE4-831B-9482C2F2E324}" type="pres">
      <dgm:prSet presAssocID="{B130A712-93D8-4CC5-A23B-7DD4D6AD5176}" presName="tx1" presStyleLbl="revTx" presStyleIdx="2" presStyleCnt="12"/>
      <dgm:spPr/>
    </dgm:pt>
    <dgm:pt modelId="{72DA4296-A528-4FB6-A97C-78BC0FC0473F}" type="pres">
      <dgm:prSet presAssocID="{B130A712-93D8-4CC5-A23B-7DD4D6AD5176}" presName="vert1" presStyleCnt="0"/>
      <dgm:spPr/>
    </dgm:pt>
    <dgm:pt modelId="{6F9C180E-DE99-45BF-AC24-37DC9A88BB8E}" type="pres">
      <dgm:prSet presAssocID="{C08B8CEE-4FBC-4DDA-B600-E99334033290}" presName="thickLine" presStyleLbl="alignNode1" presStyleIdx="3" presStyleCnt="12"/>
      <dgm:spPr/>
    </dgm:pt>
    <dgm:pt modelId="{D26CCF5E-D577-4657-91B3-16F2422915D7}" type="pres">
      <dgm:prSet presAssocID="{C08B8CEE-4FBC-4DDA-B600-E99334033290}" presName="horz1" presStyleCnt="0"/>
      <dgm:spPr/>
    </dgm:pt>
    <dgm:pt modelId="{BE3536DD-004B-433B-A379-B547879FF8D2}" type="pres">
      <dgm:prSet presAssocID="{C08B8CEE-4FBC-4DDA-B600-E99334033290}" presName="tx1" presStyleLbl="revTx" presStyleIdx="3" presStyleCnt="12"/>
      <dgm:spPr/>
    </dgm:pt>
    <dgm:pt modelId="{2E55F1F8-27FF-48D2-A0A0-64BA11F0DB8E}" type="pres">
      <dgm:prSet presAssocID="{C08B8CEE-4FBC-4DDA-B600-E99334033290}" presName="vert1" presStyleCnt="0"/>
      <dgm:spPr/>
    </dgm:pt>
    <dgm:pt modelId="{F4EADBAF-15AD-46CE-9583-A25C182E71EE}" type="pres">
      <dgm:prSet presAssocID="{067869DB-DC02-4FEB-8E00-D1B33351AF4A}" presName="thickLine" presStyleLbl="alignNode1" presStyleIdx="4" presStyleCnt="12"/>
      <dgm:spPr/>
    </dgm:pt>
    <dgm:pt modelId="{AAECADFA-8BB5-4782-8705-D16D950D552C}" type="pres">
      <dgm:prSet presAssocID="{067869DB-DC02-4FEB-8E00-D1B33351AF4A}" presName="horz1" presStyleCnt="0"/>
      <dgm:spPr/>
    </dgm:pt>
    <dgm:pt modelId="{06BFA92C-096E-43B3-9F53-BD67F86FB94D}" type="pres">
      <dgm:prSet presAssocID="{067869DB-DC02-4FEB-8E00-D1B33351AF4A}" presName="tx1" presStyleLbl="revTx" presStyleIdx="4" presStyleCnt="12"/>
      <dgm:spPr/>
    </dgm:pt>
    <dgm:pt modelId="{BA71E2C6-3125-492F-A3C0-43610BE4A2B7}" type="pres">
      <dgm:prSet presAssocID="{067869DB-DC02-4FEB-8E00-D1B33351AF4A}" presName="vert1" presStyleCnt="0"/>
      <dgm:spPr/>
    </dgm:pt>
    <dgm:pt modelId="{40FA418E-226A-478D-80EA-1C1E6767F9FE}" type="pres">
      <dgm:prSet presAssocID="{A89AA093-20C9-4A83-9740-C718ED5092C4}" presName="thickLine" presStyleLbl="alignNode1" presStyleIdx="5" presStyleCnt="12"/>
      <dgm:spPr/>
    </dgm:pt>
    <dgm:pt modelId="{B746EC54-AC42-4A21-982B-685FEBF2329E}" type="pres">
      <dgm:prSet presAssocID="{A89AA093-20C9-4A83-9740-C718ED5092C4}" presName="horz1" presStyleCnt="0"/>
      <dgm:spPr/>
    </dgm:pt>
    <dgm:pt modelId="{BB3FECD0-DDD0-4F31-9CE7-E20082E83020}" type="pres">
      <dgm:prSet presAssocID="{A89AA093-20C9-4A83-9740-C718ED5092C4}" presName="tx1" presStyleLbl="revTx" presStyleIdx="5" presStyleCnt="12"/>
      <dgm:spPr/>
    </dgm:pt>
    <dgm:pt modelId="{59AAF864-0385-4F7D-B73E-420D1103F982}" type="pres">
      <dgm:prSet presAssocID="{A89AA093-20C9-4A83-9740-C718ED5092C4}" presName="vert1" presStyleCnt="0"/>
      <dgm:spPr/>
    </dgm:pt>
    <dgm:pt modelId="{5EC0BA9C-8853-4758-A43B-41BDDCB35C6D}" type="pres">
      <dgm:prSet presAssocID="{BEA10BEE-A3D6-4159-A445-033974B6F89C}" presName="thickLine" presStyleLbl="alignNode1" presStyleIdx="6" presStyleCnt="12"/>
      <dgm:spPr/>
    </dgm:pt>
    <dgm:pt modelId="{735C12AF-C689-4EA2-99F3-1D49EA12F91D}" type="pres">
      <dgm:prSet presAssocID="{BEA10BEE-A3D6-4159-A445-033974B6F89C}" presName="horz1" presStyleCnt="0"/>
      <dgm:spPr/>
    </dgm:pt>
    <dgm:pt modelId="{21EFF7AF-50A4-4212-8EA4-915EE4BE7C16}" type="pres">
      <dgm:prSet presAssocID="{BEA10BEE-A3D6-4159-A445-033974B6F89C}" presName="tx1" presStyleLbl="revTx" presStyleIdx="6" presStyleCnt="12"/>
      <dgm:spPr/>
    </dgm:pt>
    <dgm:pt modelId="{E453F11C-2911-4A78-92C9-9D13767F943B}" type="pres">
      <dgm:prSet presAssocID="{BEA10BEE-A3D6-4159-A445-033974B6F89C}" presName="vert1" presStyleCnt="0"/>
      <dgm:spPr/>
    </dgm:pt>
    <dgm:pt modelId="{3B7B3C83-93DC-425B-9A8A-EBE27BAF14DB}" type="pres">
      <dgm:prSet presAssocID="{29E0340E-1798-4E61-97C2-1C70F68AA637}" presName="thickLine" presStyleLbl="alignNode1" presStyleIdx="7" presStyleCnt="12"/>
      <dgm:spPr/>
    </dgm:pt>
    <dgm:pt modelId="{D3E18FD7-9042-495F-9944-E3D9E219CEF3}" type="pres">
      <dgm:prSet presAssocID="{29E0340E-1798-4E61-97C2-1C70F68AA637}" presName="horz1" presStyleCnt="0"/>
      <dgm:spPr/>
    </dgm:pt>
    <dgm:pt modelId="{18151F2C-51A7-4FB2-AB86-A041436D9C80}" type="pres">
      <dgm:prSet presAssocID="{29E0340E-1798-4E61-97C2-1C70F68AA637}" presName="tx1" presStyleLbl="revTx" presStyleIdx="7" presStyleCnt="12"/>
      <dgm:spPr/>
    </dgm:pt>
    <dgm:pt modelId="{20438740-7D5A-4A30-8E52-E920E250AD3E}" type="pres">
      <dgm:prSet presAssocID="{29E0340E-1798-4E61-97C2-1C70F68AA637}" presName="vert1" presStyleCnt="0"/>
      <dgm:spPr/>
    </dgm:pt>
    <dgm:pt modelId="{70520E01-B37C-4DF8-BE5F-0439E3D24FAB}" type="pres">
      <dgm:prSet presAssocID="{206A4F90-8A6B-4945-93E1-316961EFA267}" presName="thickLine" presStyleLbl="alignNode1" presStyleIdx="8" presStyleCnt="12"/>
      <dgm:spPr/>
    </dgm:pt>
    <dgm:pt modelId="{23B8E570-2C34-4717-8DA7-398C06A02CBB}" type="pres">
      <dgm:prSet presAssocID="{206A4F90-8A6B-4945-93E1-316961EFA267}" presName="horz1" presStyleCnt="0"/>
      <dgm:spPr/>
    </dgm:pt>
    <dgm:pt modelId="{02F3AB90-A16C-48EA-8FE4-493F6B7EE712}" type="pres">
      <dgm:prSet presAssocID="{206A4F90-8A6B-4945-93E1-316961EFA267}" presName="tx1" presStyleLbl="revTx" presStyleIdx="8" presStyleCnt="12"/>
      <dgm:spPr/>
    </dgm:pt>
    <dgm:pt modelId="{0C62643E-38AE-4F02-9B74-93A1ECD4B8A1}" type="pres">
      <dgm:prSet presAssocID="{206A4F90-8A6B-4945-93E1-316961EFA267}" presName="vert1" presStyleCnt="0"/>
      <dgm:spPr/>
    </dgm:pt>
    <dgm:pt modelId="{0C88BFD9-BAC9-4ABF-ABF2-471B8F8612FB}" type="pres">
      <dgm:prSet presAssocID="{FE442613-6524-4D41-BACF-CDBA90432DC8}" presName="thickLine" presStyleLbl="alignNode1" presStyleIdx="9" presStyleCnt="12"/>
      <dgm:spPr/>
    </dgm:pt>
    <dgm:pt modelId="{42BFA1D8-D79A-4FA9-9DA6-BB79AD40FE86}" type="pres">
      <dgm:prSet presAssocID="{FE442613-6524-4D41-BACF-CDBA90432DC8}" presName="horz1" presStyleCnt="0"/>
      <dgm:spPr/>
    </dgm:pt>
    <dgm:pt modelId="{893C93FA-DC11-41A1-878E-CCA61CB4A8BA}" type="pres">
      <dgm:prSet presAssocID="{FE442613-6524-4D41-BACF-CDBA90432DC8}" presName="tx1" presStyleLbl="revTx" presStyleIdx="9" presStyleCnt="12"/>
      <dgm:spPr/>
    </dgm:pt>
    <dgm:pt modelId="{2F490F11-0A21-4088-9F92-CE317E4B7514}" type="pres">
      <dgm:prSet presAssocID="{FE442613-6524-4D41-BACF-CDBA90432DC8}" presName="vert1" presStyleCnt="0"/>
      <dgm:spPr/>
    </dgm:pt>
    <dgm:pt modelId="{76BFF2CF-4B09-4604-AE29-153D40F32E1B}" type="pres">
      <dgm:prSet presAssocID="{7C41E8DE-28C9-433E-A142-72FD965EEC5A}" presName="thickLine" presStyleLbl="alignNode1" presStyleIdx="10" presStyleCnt="12"/>
      <dgm:spPr/>
    </dgm:pt>
    <dgm:pt modelId="{5FE30E36-5686-46FD-8FE7-C38D96170C18}" type="pres">
      <dgm:prSet presAssocID="{7C41E8DE-28C9-433E-A142-72FD965EEC5A}" presName="horz1" presStyleCnt="0"/>
      <dgm:spPr/>
    </dgm:pt>
    <dgm:pt modelId="{212EC92B-C8CD-43EF-8CCD-903FB3386FCB}" type="pres">
      <dgm:prSet presAssocID="{7C41E8DE-28C9-433E-A142-72FD965EEC5A}" presName="tx1" presStyleLbl="revTx" presStyleIdx="10" presStyleCnt="12"/>
      <dgm:spPr/>
    </dgm:pt>
    <dgm:pt modelId="{BD29EBE6-092E-4408-9CEA-7B3C834AF83A}" type="pres">
      <dgm:prSet presAssocID="{7C41E8DE-28C9-433E-A142-72FD965EEC5A}" presName="vert1" presStyleCnt="0"/>
      <dgm:spPr/>
    </dgm:pt>
    <dgm:pt modelId="{B1F918AD-087F-4FD6-AD7C-8906CD9521FD}" type="pres">
      <dgm:prSet presAssocID="{016BBF28-2CCA-41D6-BEF1-7C23C380FA5B}" presName="thickLine" presStyleLbl="alignNode1" presStyleIdx="11" presStyleCnt="12"/>
      <dgm:spPr/>
    </dgm:pt>
    <dgm:pt modelId="{605D5912-269B-4933-A68E-84489B9D4531}" type="pres">
      <dgm:prSet presAssocID="{016BBF28-2CCA-41D6-BEF1-7C23C380FA5B}" presName="horz1" presStyleCnt="0"/>
      <dgm:spPr/>
    </dgm:pt>
    <dgm:pt modelId="{37DC2416-D46D-4E4F-AEDC-265BD1A82A25}" type="pres">
      <dgm:prSet presAssocID="{016BBF28-2CCA-41D6-BEF1-7C23C380FA5B}" presName="tx1" presStyleLbl="revTx" presStyleIdx="11" presStyleCnt="12"/>
      <dgm:spPr/>
    </dgm:pt>
    <dgm:pt modelId="{A7A60705-811E-4B6F-AD92-A9A99E90BF53}" type="pres">
      <dgm:prSet presAssocID="{016BBF28-2CCA-41D6-BEF1-7C23C380FA5B}" presName="vert1" presStyleCnt="0"/>
      <dgm:spPr/>
    </dgm:pt>
  </dgm:ptLst>
  <dgm:cxnLst>
    <dgm:cxn modelId="{A0AE1402-C2AB-4F62-9E2F-8204852F4302}" srcId="{D5982D8F-05C0-42F5-826B-51F68E79670F}" destId="{29E0340E-1798-4E61-97C2-1C70F68AA637}" srcOrd="7" destOrd="0" parTransId="{0E536B66-CBC4-47CE-86C2-9A6B5195DA8F}" sibTransId="{264410F1-8094-4372-909C-B6B354C42554}"/>
    <dgm:cxn modelId="{749D7809-9EC4-4047-B16D-7149446B0EF1}" type="presOf" srcId="{BEA10BEE-A3D6-4159-A445-033974B6F89C}" destId="{21EFF7AF-50A4-4212-8EA4-915EE4BE7C16}" srcOrd="0" destOrd="0" presId="urn:microsoft.com/office/officeart/2008/layout/LinedList"/>
    <dgm:cxn modelId="{54540217-4F67-495C-B02C-D8CDDF6F93C5}" type="presOf" srcId="{261189BE-E406-4715-AD22-682610B91EF8}" destId="{36101565-1605-4A0B-BEF2-A36C9563BF6F}" srcOrd="0" destOrd="0" presId="urn:microsoft.com/office/officeart/2008/layout/LinedList"/>
    <dgm:cxn modelId="{CE7C5F2B-AD3C-4F6D-8B05-46147C72B5E7}" type="presOf" srcId="{206A4F90-8A6B-4945-93E1-316961EFA267}" destId="{02F3AB90-A16C-48EA-8FE4-493F6B7EE712}" srcOrd="0" destOrd="0" presId="urn:microsoft.com/office/officeart/2008/layout/LinedList"/>
    <dgm:cxn modelId="{C10CAF30-4EE2-4752-9DFB-36B4B21A602D}" type="presOf" srcId="{016BBF28-2CCA-41D6-BEF1-7C23C380FA5B}" destId="{37DC2416-D46D-4E4F-AEDC-265BD1A82A25}" srcOrd="0" destOrd="0" presId="urn:microsoft.com/office/officeart/2008/layout/LinedList"/>
    <dgm:cxn modelId="{60A7EA32-70E0-483A-9807-77E8232B4B16}" type="presOf" srcId="{067869DB-DC02-4FEB-8E00-D1B33351AF4A}" destId="{06BFA92C-096E-43B3-9F53-BD67F86FB94D}" srcOrd="0" destOrd="0" presId="urn:microsoft.com/office/officeart/2008/layout/LinedList"/>
    <dgm:cxn modelId="{57047C77-8DDF-4526-B9B0-1837A236ED02}" type="presOf" srcId="{29E0340E-1798-4E61-97C2-1C70F68AA637}" destId="{18151F2C-51A7-4FB2-AB86-A041436D9C80}" srcOrd="0" destOrd="0" presId="urn:microsoft.com/office/officeart/2008/layout/LinedList"/>
    <dgm:cxn modelId="{422FED77-DE46-4299-8DB6-79E05A6E5F74}" srcId="{D5982D8F-05C0-42F5-826B-51F68E79670F}" destId="{016BBF28-2CCA-41D6-BEF1-7C23C380FA5B}" srcOrd="11" destOrd="0" parTransId="{10C8661B-3903-45EF-9343-F026079E8F52}" sibTransId="{E2680AA4-25AC-4283-A4B8-9B3DF3950B17}"/>
    <dgm:cxn modelId="{3F018F78-A377-4742-8E09-9E4150081560}" type="presOf" srcId="{A89AA093-20C9-4A83-9740-C718ED5092C4}" destId="{BB3FECD0-DDD0-4F31-9CE7-E20082E83020}" srcOrd="0" destOrd="0" presId="urn:microsoft.com/office/officeart/2008/layout/LinedList"/>
    <dgm:cxn modelId="{16FAB978-8EAB-4EE9-AD0C-36078090C972}" srcId="{D5982D8F-05C0-42F5-826B-51F68E79670F}" destId="{B130A712-93D8-4CC5-A23B-7DD4D6AD5176}" srcOrd="2" destOrd="0" parTransId="{B805C2BF-3630-436A-82AA-F48D0C75FE2C}" sibTransId="{7B5AE4BD-B13F-4DAF-98A3-831FF512908D}"/>
    <dgm:cxn modelId="{1676495A-E6F4-4525-A049-DE8678A0077F}" srcId="{D5982D8F-05C0-42F5-826B-51F68E79670F}" destId="{C08B8CEE-4FBC-4DDA-B600-E99334033290}" srcOrd="3" destOrd="0" parTransId="{12FB9769-F18B-48B2-96A4-874A236F3810}" sibTransId="{BAD3E015-50DB-48C6-B184-4FB35931FD4A}"/>
    <dgm:cxn modelId="{8A1AF95A-5803-46C1-A4AD-1D0CA821F8CA}" srcId="{D5982D8F-05C0-42F5-826B-51F68E79670F}" destId="{7C41E8DE-28C9-433E-A142-72FD965EEC5A}" srcOrd="10" destOrd="0" parTransId="{2F088AFB-8400-4E77-BE9C-DE9371CDAAC4}" sibTransId="{CCC50294-1E42-4731-93E7-CC74B7341A6D}"/>
    <dgm:cxn modelId="{DA09A687-AAB9-4942-86A1-D766CDECC594}" type="presOf" srcId="{CCAF2A8F-8FCB-4833-8D8D-6FFEB5E79280}" destId="{F1C74AF4-5839-4CB6-B114-5011DBF70232}" srcOrd="0" destOrd="0" presId="urn:microsoft.com/office/officeart/2008/layout/LinedList"/>
    <dgm:cxn modelId="{A38BD189-71E6-4F97-863C-7EE20587ADAA}" srcId="{D5982D8F-05C0-42F5-826B-51F68E79670F}" destId="{A89AA093-20C9-4A83-9740-C718ED5092C4}" srcOrd="5" destOrd="0" parTransId="{704EEB48-0F05-416F-B1C0-12C37F22DE15}" sibTransId="{1BFD625A-066A-4F8A-B559-9B8C40D717AB}"/>
    <dgm:cxn modelId="{25BA2C8A-0A7E-4DFF-837D-7BFE8D7E3F93}" srcId="{D5982D8F-05C0-42F5-826B-51F68E79670F}" destId="{BEA10BEE-A3D6-4159-A445-033974B6F89C}" srcOrd="6" destOrd="0" parTransId="{C71309BD-1916-4559-AB81-7E753701B1A9}" sibTransId="{C0EADC11-521E-4BFC-A9AA-35CE7D93E490}"/>
    <dgm:cxn modelId="{76CD828F-338B-4BA5-A451-1C3D414EDE56}" srcId="{D5982D8F-05C0-42F5-826B-51F68E79670F}" destId="{CCAF2A8F-8FCB-4833-8D8D-6FFEB5E79280}" srcOrd="0" destOrd="0" parTransId="{07BBBF6D-98CA-4517-A44B-79A4B1DAE680}" sibTransId="{C1F4BAE8-BAA8-4D46-BC5D-A1BC7779AD51}"/>
    <dgm:cxn modelId="{F13F7DA2-FBE8-4131-B0A6-67117B6F9DBA}" type="presOf" srcId="{7C41E8DE-28C9-433E-A142-72FD965EEC5A}" destId="{212EC92B-C8CD-43EF-8CCD-903FB3386FCB}" srcOrd="0" destOrd="0" presId="urn:microsoft.com/office/officeart/2008/layout/LinedList"/>
    <dgm:cxn modelId="{57F374A5-C0DC-47D3-B9CA-45D61F0555AA}" srcId="{D5982D8F-05C0-42F5-826B-51F68E79670F}" destId="{261189BE-E406-4715-AD22-682610B91EF8}" srcOrd="1" destOrd="0" parTransId="{B776BA10-B6D5-4750-A0B6-FE601030835E}" sibTransId="{1D20D60D-D1BC-4D77-AFDD-BB79F8B453D1}"/>
    <dgm:cxn modelId="{9AFC70A8-19B1-429D-8CE3-AF47191A5EDB}" type="presOf" srcId="{B130A712-93D8-4CC5-A23B-7DD4D6AD5176}" destId="{5B33D939-B381-4FE4-831B-9482C2F2E324}" srcOrd="0" destOrd="0" presId="urn:microsoft.com/office/officeart/2008/layout/LinedList"/>
    <dgm:cxn modelId="{410049B0-8A37-422E-AD1F-40C8CCBCB68E}" type="presOf" srcId="{FE442613-6524-4D41-BACF-CDBA90432DC8}" destId="{893C93FA-DC11-41A1-878E-CCA61CB4A8BA}" srcOrd="0" destOrd="0" presId="urn:microsoft.com/office/officeart/2008/layout/LinedList"/>
    <dgm:cxn modelId="{163F83B7-57D8-4903-A93D-E3A116CD73FE}" srcId="{D5982D8F-05C0-42F5-826B-51F68E79670F}" destId="{206A4F90-8A6B-4945-93E1-316961EFA267}" srcOrd="8" destOrd="0" parTransId="{435B8AE0-FF29-420C-8E1E-22267E8CA711}" sibTransId="{0C7756EE-6F87-45F0-81FB-082A92F8DD21}"/>
    <dgm:cxn modelId="{5D264CD4-7A36-42D5-B11D-2E2BDBAA3784}" srcId="{D5982D8F-05C0-42F5-826B-51F68E79670F}" destId="{067869DB-DC02-4FEB-8E00-D1B33351AF4A}" srcOrd="4" destOrd="0" parTransId="{878A6875-953A-44D7-8E57-AE10EAF00AEA}" sibTransId="{E67BC68B-F9C7-4C48-9D7B-FC2B745F25AA}"/>
    <dgm:cxn modelId="{0B34ECD5-03CD-4463-AE86-4C07358D740F}" type="presOf" srcId="{D5982D8F-05C0-42F5-826B-51F68E79670F}" destId="{DEB21BA8-AF64-4447-B439-3DB01D618BD3}" srcOrd="0" destOrd="0" presId="urn:microsoft.com/office/officeart/2008/layout/LinedList"/>
    <dgm:cxn modelId="{FE9BBCD7-9791-4BB5-937D-BF2C8B369D4B}" type="presOf" srcId="{C08B8CEE-4FBC-4DDA-B600-E99334033290}" destId="{BE3536DD-004B-433B-A379-B547879FF8D2}" srcOrd="0" destOrd="0" presId="urn:microsoft.com/office/officeart/2008/layout/LinedList"/>
    <dgm:cxn modelId="{0896ABEC-5873-4529-A900-8BA69815B1B3}" srcId="{D5982D8F-05C0-42F5-826B-51F68E79670F}" destId="{FE442613-6524-4D41-BACF-CDBA90432DC8}" srcOrd="9" destOrd="0" parTransId="{F8A604D0-FFCA-47D6-91FB-5F8239FA5EDF}" sibTransId="{BF413E72-1833-41C2-8881-DA8CBF809F3A}"/>
    <dgm:cxn modelId="{DCC9D345-8C10-476D-99B4-1B546D05F1CB}" type="presParOf" srcId="{DEB21BA8-AF64-4447-B439-3DB01D618BD3}" destId="{6DFFFB16-F515-4566-98F3-ED887C2B7663}" srcOrd="0" destOrd="0" presId="urn:microsoft.com/office/officeart/2008/layout/LinedList"/>
    <dgm:cxn modelId="{8DAA94DF-057F-42E6-8BAE-26DC126064E5}" type="presParOf" srcId="{DEB21BA8-AF64-4447-B439-3DB01D618BD3}" destId="{4D68F3E8-B54B-4C22-947A-35D946D055AB}" srcOrd="1" destOrd="0" presId="urn:microsoft.com/office/officeart/2008/layout/LinedList"/>
    <dgm:cxn modelId="{2271D91F-2FD0-4586-A609-CDE85303F112}" type="presParOf" srcId="{4D68F3E8-B54B-4C22-947A-35D946D055AB}" destId="{F1C74AF4-5839-4CB6-B114-5011DBF70232}" srcOrd="0" destOrd="0" presId="urn:microsoft.com/office/officeart/2008/layout/LinedList"/>
    <dgm:cxn modelId="{3D3C9328-BF55-4A75-A218-88B0EF35D62E}" type="presParOf" srcId="{4D68F3E8-B54B-4C22-947A-35D946D055AB}" destId="{A61684C2-E584-4477-85A4-23677DE73E8B}" srcOrd="1" destOrd="0" presId="urn:microsoft.com/office/officeart/2008/layout/LinedList"/>
    <dgm:cxn modelId="{114E441B-248A-42BE-AFDD-82F0BF7459A6}" type="presParOf" srcId="{DEB21BA8-AF64-4447-B439-3DB01D618BD3}" destId="{2955BFD1-4D3E-4F38-B9F6-1567F08A39A0}" srcOrd="2" destOrd="0" presId="urn:microsoft.com/office/officeart/2008/layout/LinedList"/>
    <dgm:cxn modelId="{790F2E08-C795-4126-91E0-FDF6ABA7D980}" type="presParOf" srcId="{DEB21BA8-AF64-4447-B439-3DB01D618BD3}" destId="{27D6C98A-4ADB-433F-81E2-357A3B2FF7F0}" srcOrd="3" destOrd="0" presId="urn:microsoft.com/office/officeart/2008/layout/LinedList"/>
    <dgm:cxn modelId="{1C2DDCC3-F1EE-4BD8-A249-D5F52279B721}" type="presParOf" srcId="{27D6C98A-4ADB-433F-81E2-357A3B2FF7F0}" destId="{36101565-1605-4A0B-BEF2-A36C9563BF6F}" srcOrd="0" destOrd="0" presId="urn:microsoft.com/office/officeart/2008/layout/LinedList"/>
    <dgm:cxn modelId="{6325C10A-73E9-47BB-850D-8E21210B3C36}" type="presParOf" srcId="{27D6C98A-4ADB-433F-81E2-357A3B2FF7F0}" destId="{CD4A1B48-8D44-4245-B969-BA5557D62DF0}" srcOrd="1" destOrd="0" presId="urn:microsoft.com/office/officeart/2008/layout/LinedList"/>
    <dgm:cxn modelId="{8F267470-4F58-4F96-82DE-F26823C54BD9}" type="presParOf" srcId="{DEB21BA8-AF64-4447-B439-3DB01D618BD3}" destId="{D46BE4ED-CB56-4007-95C2-F0E393979843}" srcOrd="4" destOrd="0" presId="urn:microsoft.com/office/officeart/2008/layout/LinedList"/>
    <dgm:cxn modelId="{710FC6F0-0C5D-4D68-B660-5736C2DF6290}" type="presParOf" srcId="{DEB21BA8-AF64-4447-B439-3DB01D618BD3}" destId="{5ABA9780-88BE-4A34-B746-60041EA0E235}" srcOrd="5" destOrd="0" presId="urn:microsoft.com/office/officeart/2008/layout/LinedList"/>
    <dgm:cxn modelId="{EC6F9713-734B-4A43-905A-DE06DA3F0653}" type="presParOf" srcId="{5ABA9780-88BE-4A34-B746-60041EA0E235}" destId="{5B33D939-B381-4FE4-831B-9482C2F2E324}" srcOrd="0" destOrd="0" presId="urn:microsoft.com/office/officeart/2008/layout/LinedList"/>
    <dgm:cxn modelId="{3669F8EC-81EC-4FEE-A987-90B754FC0984}" type="presParOf" srcId="{5ABA9780-88BE-4A34-B746-60041EA0E235}" destId="{72DA4296-A528-4FB6-A97C-78BC0FC0473F}" srcOrd="1" destOrd="0" presId="urn:microsoft.com/office/officeart/2008/layout/LinedList"/>
    <dgm:cxn modelId="{BA26ED1D-4A35-4641-8CEC-302CF03E9078}" type="presParOf" srcId="{DEB21BA8-AF64-4447-B439-3DB01D618BD3}" destId="{6F9C180E-DE99-45BF-AC24-37DC9A88BB8E}" srcOrd="6" destOrd="0" presId="urn:microsoft.com/office/officeart/2008/layout/LinedList"/>
    <dgm:cxn modelId="{A4B5B970-D1BD-4FBC-A8D8-332CC238FCA3}" type="presParOf" srcId="{DEB21BA8-AF64-4447-B439-3DB01D618BD3}" destId="{D26CCF5E-D577-4657-91B3-16F2422915D7}" srcOrd="7" destOrd="0" presId="urn:microsoft.com/office/officeart/2008/layout/LinedList"/>
    <dgm:cxn modelId="{5E981925-8899-4A33-B842-B2383533E01B}" type="presParOf" srcId="{D26CCF5E-D577-4657-91B3-16F2422915D7}" destId="{BE3536DD-004B-433B-A379-B547879FF8D2}" srcOrd="0" destOrd="0" presId="urn:microsoft.com/office/officeart/2008/layout/LinedList"/>
    <dgm:cxn modelId="{B2BA00A3-F3D2-4BDD-99ED-A6B2CE3F8D4A}" type="presParOf" srcId="{D26CCF5E-D577-4657-91B3-16F2422915D7}" destId="{2E55F1F8-27FF-48D2-A0A0-64BA11F0DB8E}" srcOrd="1" destOrd="0" presId="urn:microsoft.com/office/officeart/2008/layout/LinedList"/>
    <dgm:cxn modelId="{CF356CD0-7181-48ED-ACB6-3FD7164FA520}" type="presParOf" srcId="{DEB21BA8-AF64-4447-B439-3DB01D618BD3}" destId="{F4EADBAF-15AD-46CE-9583-A25C182E71EE}" srcOrd="8" destOrd="0" presId="urn:microsoft.com/office/officeart/2008/layout/LinedList"/>
    <dgm:cxn modelId="{19211977-D7A2-40FB-A5D9-88D1D3C654C0}" type="presParOf" srcId="{DEB21BA8-AF64-4447-B439-3DB01D618BD3}" destId="{AAECADFA-8BB5-4782-8705-D16D950D552C}" srcOrd="9" destOrd="0" presId="urn:microsoft.com/office/officeart/2008/layout/LinedList"/>
    <dgm:cxn modelId="{D1663A95-F980-4123-A759-CA45DA8B305A}" type="presParOf" srcId="{AAECADFA-8BB5-4782-8705-D16D950D552C}" destId="{06BFA92C-096E-43B3-9F53-BD67F86FB94D}" srcOrd="0" destOrd="0" presId="urn:microsoft.com/office/officeart/2008/layout/LinedList"/>
    <dgm:cxn modelId="{84AD89F8-EF64-4975-9106-99B82A80BB27}" type="presParOf" srcId="{AAECADFA-8BB5-4782-8705-D16D950D552C}" destId="{BA71E2C6-3125-492F-A3C0-43610BE4A2B7}" srcOrd="1" destOrd="0" presId="urn:microsoft.com/office/officeart/2008/layout/LinedList"/>
    <dgm:cxn modelId="{738B457F-DAA1-4393-9259-A55F2BD0DD25}" type="presParOf" srcId="{DEB21BA8-AF64-4447-B439-3DB01D618BD3}" destId="{40FA418E-226A-478D-80EA-1C1E6767F9FE}" srcOrd="10" destOrd="0" presId="urn:microsoft.com/office/officeart/2008/layout/LinedList"/>
    <dgm:cxn modelId="{A1F7444A-581F-44AB-B7F9-A020D79AAEBC}" type="presParOf" srcId="{DEB21BA8-AF64-4447-B439-3DB01D618BD3}" destId="{B746EC54-AC42-4A21-982B-685FEBF2329E}" srcOrd="11" destOrd="0" presId="urn:microsoft.com/office/officeart/2008/layout/LinedList"/>
    <dgm:cxn modelId="{7EF22190-DEEF-4AAB-A265-F57DA9929737}" type="presParOf" srcId="{B746EC54-AC42-4A21-982B-685FEBF2329E}" destId="{BB3FECD0-DDD0-4F31-9CE7-E20082E83020}" srcOrd="0" destOrd="0" presId="urn:microsoft.com/office/officeart/2008/layout/LinedList"/>
    <dgm:cxn modelId="{527657C0-D03C-409E-8BDC-FE7261E1A4A6}" type="presParOf" srcId="{B746EC54-AC42-4A21-982B-685FEBF2329E}" destId="{59AAF864-0385-4F7D-B73E-420D1103F982}" srcOrd="1" destOrd="0" presId="urn:microsoft.com/office/officeart/2008/layout/LinedList"/>
    <dgm:cxn modelId="{C1AD5232-3ED9-462D-8260-AEFA39CD4B18}" type="presParOf" srcId="{DEB21BA8-AF64-4447-B439-3DB01D618BD3}" destId="{5EC0BA9C-8853-4758-A43B-41BDDCB35C6D}" srcOrd="12" destOrd="0" presId="urn:microsoft.com/office/officeart/2008/layout/LinedList"/>
    <dgm:cxn modelId="{55A7E96F-8220-4B00-9331-3E67F06A074B}" type="presParOf" srcId="{DEB21BA8-AF64-4447-B439-3DB01D618BD3}" destId="{735C12AF-C689-4EA2-99F3-1D49EA12F91D}" srcOrd="13" destOrd="0" presId="urn:microsoft.com/office/officeart/2008/layout/LinedList"/>
    <dgm:cxn modelId="{1AA33E71-8CA8-4410-BF7B-9D9C3238E59E}" type="presParOf" srcId="{735C12AF-C689-4EA2-99F3-1D49EA12F91D}" destId="{21EFF7AF-50A4-4212-8EA4-915EE4BE7C16}" srcOrd="0" destOrd="0" presId="urn:microsoft.com/office/officeart/2008/layout/LinedList"/>
    <dgm:cxn modelId="{5EFE97EA-7940-4CC2-A8C8-87518EC37692}" type="presParOf" srcId="{735C12AF-C689-4EA2-99F3-1D49EA12F91D}" destId="{E453F11C-2911-4A78-92C9-9D13767F943B}" srcOrd="1" destOrd="0" presId="urn:microsoft.com/office/officeart/2008/layout/LinedList"/>
    <dgm:cxn modelId="{B4552E9C-82C7-4284-A0C9-EB62CA22366B}" type="presParOf" srcId="{DEB21BA8-AF64-4447-B439-3DB01D618BD3}" destId="{3B7B3C83-93DC-425B-9A8A-EBE27BAF14DB}" srcOrd="14" destOrd="0" presId="urn:microsoft.com/office/officeart/2008/layout/LinedList"/>
    <dgm:cxn modelId="{8AE9B5F0-C41E-4BAD-8774-9F705EF7E56E}" type="presParOf" srcId="{DEB21BA8-AF64-4447-B439-3DB01D618BD3}" destId="{D3E18FD7-9042-495F-9944-E3D9E219CEF3}" srcOrd="15" destOrd="0" presId="urn:microsoft.com/office/officeart/2008/layout/LinedList"/>
    <dgm:cxn modelId="{DC696C8E-9843-4A72-8708-5CAC71566651}" type="presParOf" srcId="{D3E18FD7-9042-495F-9944-E3D9E219CEF3}" destId="{18151F2C-51A7-4FB2-AB86-A041436D9C80}" srcOrd="0" destOrd="0" presId="urn:microsoft.com/office/officeart/2008/layout/LinedList"/>
    <dgm:cxn modelId="{C20AEB2A-702E-49C5-ABF9-9F39EDB84544}" type="presParOf" srcId="{D3E18FD7-9042-495F-9944-E3D9E219CEF3}" destId="{20438740-7D5A-4A30-8E52-E920E250AD3E}" srcOrd="1" destOrd="0" presId="urn:microsoft.com/office/officeart/2008/layout/LinedList"/>
    <dgm:cxn modelId="{050F448E-83C6-4753-9CD2-8B85284C7A0E}" type="presParOf" srcId="{DEB21BA8-AF64-4447-B439-3DB01D618BD3}" destId="{70520E01-B37C-4DF8-BE5F-0439E3D24FAB}" srcOrd="16" destOrd="0" presId="urn:microsoft.com/office/officeart/2008/layout/LinedList"/>
    <dgm:cxn modelId="{9EE7A5FD-5E95-46CE-A089-6593E41FF795}" type="presParOf" srcId="{DEB21BA8-AF64-4447-B439-3DB01D618BD3}" destId="{23B8E570-2C34-4717-8DA7-398C06A02CBB}" srcOrd="17" destOrd="0" presId="urn:microsoft.com/office/officeart/2008/layout/LinedList"/>
    <dgm:cxn modelId="{8638F146-53CF-43BF-ACAC-CA6AE20CDE21}" type="presParOf" srcId="{23B8E570-2C34-4717-8DA7-398C06A02CBB}" destId="{02F3AB90-A16C-48EA-8FE4-493F6B7EE712}" srcOrd="0" destOrd="0" presId="urn:microsoft.com/office/officeart/2008/layout/LinedList"/>
    <dgm:cxn modelId="{43900D74-46D6-4425-8D87-FA91203F6A52}" type="presParOf" srcId="{23B8E570-2C34-4717-8DA7-398C06A02CBB}" destId="{0C62643E-38AE-4F02-9B74-93A1ECD4B8A1}" srcOrd="1" destOrd="0" presId="urn:microsoft.com/office/officeart/2008/layout/LinedList"/>
    <dgm:cxn modelId="{5F32E628-0BB5-4A24-BA28-F4366845DAD7}" type="presParOf" srcId="{DEB21BA8-AF64-4447-B439-3DB01D618BD3}" destId="{0C88BFD9-BAC9-4ABF-ABF2-471B8F8612FB}" srcOrd="18" destOrd="0" presId="urn:microsoft.com/office/officeart/2008/layout/LinedList"/>
    <dgm:cxn modelId="{FA26C2B4-34E8-43C1-A20E-3856578FA6C6}" type="presParOf" srcId="{DEB21BA8-AF64-4447-B439-3DB01D618BD3}" destId="{42BFA1D8-D79A-4FA9-9DA6-BB79AD40FE86}" srcOrd="19" destOrd="0" presId="urn:microsoft.com/office/officeart/2008/layout/LinedList"/>
    <dgm:cxn modelId="{5BF483AC-70EC-4FF2-B359-A5CE9E1A1B4E}" type="presParOf" srcId="{42BFA1D8-D79A-4FA9-9DA6-BB79AD40FE86}" destId="{893C93FA-DC11-41A1-878E-CCA61CB4A8BA}" srcOrd="0" destOrd="0" presId="urn:microsoft.com/office/officeart/2008/layout/LinedList"/>
    <dgm:cxn modelId="{E876EB0B-5ABB-4787-9555-F85814EEBCC2}" type="presParOf" srcId="{42BFA1D8-D79A-4FA9-9DA6-BB79AD40FE86}" destId="{2F490F11-0A21-4088-9F92-CE317E4B7514}" srcOrd="1" destOrd="0" presId="urn:microsoft.com/office/officeart/2008/layout/LinedList"/>
    <dgm:cxn modelId="{4EE3B569-C93E-442A-A29C-81ADD274BEB7}" type="presParOf" srcId="{DEB21BA8-AF64-4447-B439-3DB01D618BD3}" destId="{76BFF2CF-4B09-4604-AE29-153D40F32E1B}" srcOrd="20" destOrd="0" presId="urn:microsoft.com/office/officeart/2008/layout/LinedList"/>
    <dgm:cxn modelId="{3C54C36A-062B-4ADF-9C0B-C26FF36FA2D2}" type="presParOf" srcId="{DEB21BA8-AF64-4447-B439-3DB01D618BD3}" destId="{5FE30E36-5686-46FD-8FE7-C38D96170C18}" srcOrd="21" destOrd="0" presId="urn:microsoft.com/office/officeart/2008/layout/LinedList"/>
    <dgm:cxn modelId="{937D7525-8FBB-4A81-8F15-CDDBE3C1C9BE}" type="presParOf" srcId="{5FE30E36-5686-46FD-8FE7-C38D96170C18}" destId="{212EC92B-C8CD-43EF-8CCD-903FB3386FCB}" srcOrd="0" destOrd="0" presId="urn:microsoft.com/office/officeart/2008/layout/LinedList"/>
    <dgm:cxn modelId="{FFC3E013-B64B-4020-8631-ADFFAA564067}" type="presParOf" srcId="{5FE30E36-5686-46FD-8FE7-C38D96170C18}" destId="{BD29EBE6-092E-4408-9CEA-7B3C834AF83A}" srcOrd="1" destOrd="0" presId="urn:microsoft.com/office/officeart/2008/layout/LinedList"/>
    <dgm:cxn modelId="{F3158E27-97DF-4AF6-9BB8-96B8DB8EE4AE}" type="presParOf" srcId="{DEB21BA8-AF64-4447-B439-3DB01D618BD3}" destId="{B1F918AD-087F-4FD6-AD7C-8906CD9521FD}" srcOrd="22" destOrd="0" presId="urn:microsoft.com/office/officeart/2008/layout/LinedList"/>
    <dgm:cxn modelId="{0DF6DAD8-EACA-488B-96D9-740E6CF82E88}" type="presParOf" srcId="{DEB21BA8-AF64-4447-B439-3DB01D618BD3}" destId="{605D5912-269B-4933-A68E-84489B9D4531}" srcOrd="23" destOrd="0" presId="urn:microsoft.com/office/officeart/2008/layout/LinedList"/>
    <dgm:cxn modelId="{D35C2FD2-9EA2-4A02-88F3-26EF4B69BBD7}" type="presParOf" srcId="{605D5912-269B-4933-A68E-84489B9D4531}" destId="{37DC2416-D46D-4E4F-AEDC-265BD1A82A25}" srcOrd="0" destOrd="0" presId="urn:microsoft.com/office/officeart/2008/layout/LinedList"/>
    <dgm:cxn modelId="{06753752-A490-46B6-A1DD-633DA80AA7D9}" type="presParOf" srcId="{605D5912-269B-4933-A68E-84489B9D4531}" destId="{A7A60705-811E-4B6F-AD92-A9A99E90BF5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FFB16-F515-4566-98F3-ED887C2B7663}">
      <dsp:nvSpPr>
        <dsp:cNvPr id="0" name=""/>
        <dsp:cNvSpPr/>
      </dsp:nvSpPr>
      <dsp:spPr>
        <a:xfrm>
          <a:off x="0" y="2344"/>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74AF4-5839-4CB6-B114-5011DBF70232}">
      <dsp:nvSpPr>
        <dsp:cNvPr id="0" name=""/>
        <dsp:cNvSpPr/>
      </dsp:nvSpPr>
      <dsp:spPr>
        <a:xfrm>
          <a:off x="0" y="2344"/>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Commercialization Strategy</a:t>
          </a:r>
        </a:p>
      </dsp:txBody>
      <dsp:txXfrm>
        <a:off x="0" y="2344"/>
        <a:ext cx="6923691" cy="399718"/>
      </dsp:txXfrm>
    </dsp:sp>
    <dsp:sp modelId="{2955BFD1-4D3E-4F38-B9F6-1567F08A39A0}">
      <dsp:nvSpPr>
        <dsp:cNvPr id="0" name=""/>
        <dsp:cNvSpPr/>
      </dsp:nvSpPr>
      <dsp:spPr>
        <a:xfrm>
          <a:off x="0" y="402063"/>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01565-1605-4A0B-BEF2-A36C9563BF6F}">
      <dsp:nvSpPr>
        <dsp:cNvPr id="0" name=""/>
        <dsp:cNvSpPr/>
      </dsp:nvSpPr>
      <dsp:spPr>
        <a:xfrm>
          <a:off x="0" y="402063"/>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Title: Commercialization Plan</a:t>
          </a:r>
        </a:p>
      </dsp:txBody>
      <dsp:txXfrm>
        <a:off x="0" y="402063"/>
        <a:ext cx="6923691" cy="399718"/>
      </dsp:txXfrm>
    </dsp:sp>
    <dsp:sp modelId="{D46BE4ED-CB56-4007-95C2-F0E393979843}">
      <dsp:nvSpPr>
        <dsp:cNvPr id="0" name=""/>
        <dsp:cNvSpPr/>
      </dsp:nvSpPr>
      <dsp:spPr>
        <a:xfrm>
          <a:off x="0" y="801781"/>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3D939-B381-4FE4-831B-9482C2F2E324}">
      <dsp:nvSpPr>
        <dsp:cNvPr id="0" name=""/>
        <dsp:cNvSpPr/>
      </dsp:nvSpPr>
      <dsp:spPr>
        <a:xfrm>
          <a:off x="0" y="801781"/>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1. Advertisement Play Button</a:t>
          </a:r>
        </a:p>
      </dsp:txBody>
      <dsp:txXfrm>
        <a:off x="0" y="801781"/>
        <a:ext cx="6923691" cy="399718"/>
      </dsp:txXfrm>
    </dsp:sp>
    <dsp:sp modelId="{6F9C180E-DE99-45BF-AC24-37DC9A88BB8E}">
      <dsp:nvSpPr>
        <dsp:cNvPr id="0" name=""/>
        <dsp:cNvSpPr/>
      </dsp:nvSpPr>
      <dsp:spPr>
        <a:xfrm>
          <a:off x="0" y="1201500"/>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3536DD-004B-433B-A379-B547879FF8D2}">
      <dsp:nvSpPr>
        <dsp:cNvPr id="0" name=""/>
        <dsp:cNvSpPr/>
      </dsp:nvSpPr>
      <dsp:spPr>
        <a:xfrm>
          <a:off x="0" y="1201500"/>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Description of how advertisements will be integrated into the application</a:t>
          </a:r>
        </a:p>
      </dsp:txBody>
      <dsp:txXfrm>
        <a:off x="0" y="1201500"/>
        <a:ext cx="6923691" cy="399718"/>
      </dsp:txXfrm>
    </dsp:sp>
    <dsp:sp modelId="{F4EADBAF-15AD-46CE-9583-A25C182E71EE}">
      <dsp:nvSpPr>
        <dsp:cNvPr id="0" name=""/>
        <dsp:cNvSpPr/>
      </dsp:nvSpPr>
      <dsp:spPr>
        <a:xfrm>
          <a:off x="0" y="1601219"/>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BFA92C-096E-43B3-9F53-BD67F86FB94D}">
      <dsp:nvSpPr>
        <dsp:cNvPr id="0" name=""/>
        <dsp:cNvSpPr/>
      </dsp:nvSpPr>
      <dsp:spPr>
        <a:xfrm>
          <a:off x="0" y="1601219"/>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Benefits of advertisements (e.g., revenue generation)</a:t>
          </a:r>
        </a:p>
      </dsp:txBody>
      <dsp:txXfrm>
        <a:off x="0" y="1601219"/>
        <a:ext cx="6923691" cy="399718"/>
      </dsp:txXfrm>
    </dsp:sp>
    <dsp:sp modelId="{40FA418E-226A-478D-80EA-1C1E6767F9FE}">
      <dsp:nvSpPr>
        <dsp:cNvPr id="0" name=""/>
        <dsp:cNvSpPr/>
      </dsp:nvSpPr>
      <dsp:spPr>
        <a:xfrm>
          <a:off x="0" y="2000938"/>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FECD0-DDD0-4F31-9CE7-E20082E83020}">
      <dsp:nvSpPr>
        <dsp:cNvPr id="0" name=""/>
        <dsp:cNvSpPr/>
      </dsp:nvSpPr>
      <dsp:spPr>
        <a:xfrm>
          <a:off x="0" y="2000938"/>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2. Donations</a:t>
          </a:r>
        </a:p>
      </dsp:txBody>
      <dsp:txXfrm>
        <a:off x="0" y="2000938"/>
        <a:ext cx="6923691" cy="399718"/>
      </dsp:txXfrm>
    </dsp:sp>
    <dsp:sp modelId="{5EC0BA9C-8853-4758-A43B-41BDDCB35C6D}">
      <dsp:nvSpPr>
        <dsp:cNvPr id="0" name=""/>
        <dsp:cNvSpPr/>
      </dsp:nvSpPr>
      <dsp:spPr>
        <a:xfrm>
          <a:off x="0" y="2400657"/>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EFF7AF-50A4-4212-8EA4-915EE4BE7C16}">
      <dsp:nvSpPr>
        <dsp:cNvPr id="0" name=""/>
        <dsp:cNvSpPr/>
      </dsp:nvSpPr>
      <dsp:spPr>
        <a:xfrm>
          <a:off x="0" y="2400657"/>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How donations will be solicited from users</a:t>
          </a:r>
        </a:p>
      </dsp:txBody>
      <dsp:txXfrm>
        <a:off x="0" y="2400657"/>
        <a:ext cx="6923691" cy="399718"/>
      </dsp:txXfrm>
    </dsp:sp>
    <dsp:sp modelId="{3B7B3C83-93DC-425B-9A8A-EBE27BAF14DB}">
      <dsp:nvSpPr>
        <dsp:cNvPr id="0" name=""/>
        <dsp:cNvSpPr/>
      </dsp:nvSpPr>
      <dsp:spPr>
        <a:xfrm>
          <a:off x="0" y="2800375"/>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151F2C-51A7-4FB2-AB86-A041436D9C80}">
      <dsp:nvSpPr>
        <dsp:cNvPr id="0" name=""/>
        <dsp:cNvSpPr/>
      </dsp:nvSpPr>
      <dsp:spPr>
        <a:xfrm>
          <a:off x="0" y="2800375"/>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Planned use of donations (e.g., maintenance, further development)</a:t>
          </a:r>
        </a:p>
      </dsp:txBody>
      <dsp:txXfrm>
        <a:off x="0" y="2800375"/>
        <a:ext cx="6923691" cy="399718"/>
      </dsp:txXfrm>
    </dsp:sp>
    <dsp:sp modelId="{70520E01-B37C-4DF8-BE5F-0439E3D24FAB}">
      <dsp:nvSpPr>
        <dsp:cNvPr id="0" name=""/>
        <dsp:cNvSpPr/>
      </dsp:nvSpPr>
      <dsp:spPr>
        <a:xfrm>
          <a:off x="0" y="3200094"/>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F3AB90-A16C-48EA-8FE4-493F6B7EE712}">
      <dsp:nvSpPr>
        <dsp:cNvPr id="0" name=""/>
        <dsp:cNvSpPr/>
      </dsp:nvSpPr>
      <dsp:spPr>
        <a:xfrm>
          <a:off x="0" y="3200094"/>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3. Data Monetization</a:t>
          </a:r>
        </a:p>
      </dsp:txBody>
      <dsp:txXfrm>
        <a:off x="0" y="3200094"/>
        <a:ext cx="6923691" cy="399718"/>
      </dsp:txXfrm>
    </dsp:sp>
    <dsp:sp modelId="{0C88BFD9-BAC9-4ABF-ABF2-471B8F8612FB}">
      <dsp:nvSpPr>
        <dsp:cNvPr id="0" name=""/>
        <dsp:cNvSpPr/>
      </dsp:nvSpPr>
      <dsp:spPr>
        <a:xfrm>
          <a:off x="0" y="3599813"/>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3C93FA-DC11-41A1-878E-CCA61CB4A8BA}">
      <dsp:nvSpPr>
        <dsp:cNvPr id="0" name=""/>
        <dsp:cNvSpPr/>
      </dsp:nvSpPr>
      <dsp:spPr>
        <a:xfrm>
          <a:off x="0" y="3599813"/>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Explanation of how valuable data sets will be collected</a:t>
          </a:r>
        </a:p>
      </dsp:txBody>
      <dsp:txXfrm>
        <a:off x="0" y="3599813"/>
        <a:ext cx="6923691" cy="399718"/>
      </dsp:txXfrm>
    </dsp:sp>
    <dsp:sp modelId="{76BFF2CF-4B09-4604-AE29-153D40F32E1B}">
      <dsp:nvSpPr>
        <dsp:cNvPr id="0" name=""/>
        <dsp:cNvSpPr/>
      </dsp:nvSpPr>
      <dsp:spPr>
        <a:xfrm>
          <a:off x="0" y="3999532"/>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2EC92B-C8CD-43EF-8CCD-903FB3386FCB}">
      <dsp:nvSpPr>
        <dsp:cNvPr id="0" name=""/>
        <dsp:cNvSpPr/>
      </dsp:nvSpPr>
      <dsp:spPr>
        <a:xfrm>
          <a:off x="0" y="3999532"/>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Intentions for selling data sets and potential buyers</a:t>
          </a:r>
        </a:p>
      </dsp:txBody>
      <dsp:txXfrm>
        <a:off x="0" y="3999532"/>
        <a:ext cx="6923691" cy="399718"/>
      </dsp:txXfrm>
    </dsp:sp>
    <dsp:sp modelId="{B1F918AD-087F-4FD6-AD7C-8906CD9521FD}">
      <dsp:nvSpPr>
        <dsp:cNvPr id="0" name=""/>
        <dsp:cNvSpPr/>
      </dsp:nvSpPr>
      <dsp:spPr>
        <a:xfrm>
          <a:off x="0" y="4399250"/>
          <a:ext cx="692369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DC2416-D46D-4E4F-AEDC-265BD1A82A25}">
      <dsp:nvSpPr>
        <dsp:cNvPr id="0" name=""/>
        <dsp:cNvSpPr/>
      </dsp:nvSpPr>
      <dsp:spPr>
        <a:xfrm>
          <a:off x="0" y="4399250"/>
          <a:ext cx="6923691" cy="399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Importance of user data privacy and security</a:t>
          </a:r>
        </a:p>
      </dsp:txBody>
      <dsp:txXfrm>
        <a:off x="0" y="4399250"/>
        <a:ext cx="6923691" cy="39971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6/11/2024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6/11/2024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AED"/>
                </a:solidFill>
                <a:effectLst/>
                <a:latin typeface="Google Sans"/>
              </a:rPr>
              <a:t>Lumpy skin disease is </a:t>
            </a:r>
            <a:r>
              <a:rPr lang="en-US" b="0" i="0" dirty="0">
                <a:solidFill>
                  <a:srgbClr val="E2EEFF"/>
                </a:solidFill>
                <a:effectLst/>
                <a:latin typeface="Google Sans"/>
              </a:rPr>
              <a:t>a viral disease that affects cattle</a:t>
            </a:r>
            <a:r>
              <a:rPr lang="en-US" b="0" i="0" dirty="0">
                <a:solidFill>
                  <a:srgbClr val="E8EAED"/>
                </a:solidFill>
                <a:effectLst/>
                <a:latin typeface="Google Sans"/>
              </a:rPr>
              <a:t>. It is transmitted by blood-feeding insects, such as certain species. of flies and mosquitoes, or ticks. It causes fever, nodules on the skin and can also lead to death, especially in animals that that have not previously been exposed to the virus.</a:t>
            </a:r>
          </a:p>
          <a:p>
            <a:endParaRPr lang="en-US" b="0" i="0" dirty="0">
              <a:solidFill>
                <a:srgbClr val="E8EAED"/>
              </a:solidFill>
              <a:effectLst/>
              <a:latin typeface="Google Sans"/>
            </a:endParaRPr>
          </a:p>
          <a:p>
            <a:r>
              <a:rPr lang="en-US" b="0" i="0" dirty="0" err="1">
                <a:solidFill>
                  <a:srgbClr val="BDC1C6"/>
                </a:solidFill>
                <a:effectLst/>
                <a:latin typeface="Google Sans"/>
              </a:rPr>
              <a:t>Papillomas</a:t>
            </a:r>
            <a:r>
              <a:rPr lang="en-US" b="0" i="0" dirty="0">
                <a:solidFill>
                  <a:srgbClr val="BDC1C6"/>
                </a:solidFill>
                <a:effectLst/>
                <a:latin typeface="Google Sans"/>
              </a:rPr>
              <a:t> are </a:t>
            </a:r>
            <a:r>
              <a:rPr lang="en-US" b="0" i="0" dirty="0">
                <a:solidFill>
                  <a:srgbClr val="E2EEFF"/>
                </a:solidFill>
                <a:effectLst/>
                <a:latin typeface="Google Sans"/>
              </a:rPr>
              <a:t>benign, sometimes multiple, tumors caused by viruses</a:t>
            </a:r>
            <a:r>
              <a:rPr lang="en-US" b="0" i="0" dirty="0">
                <a:solidFill>
                  <a:srgbClr val="BDC1C6"/>
                </a:solidFill>
                <a:effectLst/>
                <a:latin typeface="Google Sans"/>
              </a:rPr>
              <a:t>. They are commonly known as warts.</a:t>
            </a:r>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10</a:t>
            </a:fld>
            <a:endParaRPr lang="en-US"/>
          </a:p>
        </p:txBody>
      </p:sp>
    </p:spTree>
    <p:extLst>
      <p:ext uri="{BB962C8B-B14F-4D97-AF65-F5344CB8AC3E}">
        <p14:creationId xmlns:p14="http://schemas.microsoft.com/office/powerpoint/2010/main" val="2290554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D1D5DB"/>
                </a:solidFill>
                <a:effectLst/>
                <a:latin typeface="Söhne"/>
              </a:rPr>
              <a:t>First, small-scale farmers can use our mobile application to register cattle by entering basic details of the animals. After that, users can capture an image with their mobile devices and upload it to our application. Once the image is uploaded, the cattle skin disease identification process involves three main steps: image enhancement, feature extraction, and classification. Finally, after these three main processes, the severity level of the skin disease is identified.</a:t>
            </a:r>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12</a:t>
            </a:fld>
            <a:endParaRPr lang="en-US"/>
          </a:p>
        </p:txBody>
      </p:sp>
    </p:spTree>
    <p:extLst>
      <p:ext uri="{BB962C8B-B14F-4D97-AF65-F5344CB8AC3E}">
        <p14:creationId xmlns:p14="http://schemas.microsoft.com/office/powerpoint/2010/main" val="1566469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base model I use inceptionv3 its pretrained neural network this network can understand many features in images from large dataset.</a:t>
            </a:r>
          </a:p>
          <a:p>
            <a:endParaRPr lang="en-US" dirty="0"/>
          </a:p>
          <a:p>
            <a:r>
              <a:rPr lang="en-US" dirty="0"/>
              <a:t>After getting the feature of images using this global average pooling taking the average of the features this makes the information more compact and easier to work with</a:t>
            </a:r>
          </a:p>
          <a:p>
            <a:endParaRPr lang="en-US" dirty="0"/>
          </a:p>
          <a:p>
            <a:r>
              <a:rPr lang="en-US" dirty="0"/>
              <a:t>After that dense layer collect the all combined feature and try to understand them even better. dense layer use 256 neurons to understand the features and patterns</a:t>
            </a:r>
          </a:p>
          <a:p>
            <a:endParaRPr lang="en-US" dirty="0"/>
          </a:p>
          <a:p>
            <a:r>
              <a:rPr lang="en-US" dirty="0"/>
              <a:t>After that using dropout prevent overfitting some time in taring some neurons randomly take breaks that’s why use this dropout layer</a:t>
            </a:r>
          </a:p>
          <a:p>
            <a:endParaRPr lang="en-US" dirty="0"/>
          </a:p>
          <a:p>
            <a:r>
              <a:rPr lang="en-US" dirty="0"/>
              <a:t>And get using dense layer and make decision based on gathered information.</a:t>
            </a:r>
          </a:p>
          <a:p>
            <a:endParaRPr lang="en-US" dirty="0"/>
          </a:p>
          <a:p>
            <a:r>
              <a:rPr lang="en-US" dirty="0"/>
              <a:t>In </a:t>
            </a:r>
            <a:r>
              <a:rPr lang="en-US" dirty="0" err="1"/>
              <a:t>compliation</a:t>
            </a:r>
            <a:r>
              <a:rPr lang="en-US" dirty="0"/>
              <a:t> part use </a:t>
            </a:r>
            <a:r>
              <a:rPr lang="en-US" dirty="0" err="1"/>
              <a:t>adam</a:t>
            </a:r>
            <a:r>
              <a:rPr lang="en-US" dirty="0"/>
              <a:t> optimizer its helps the model learn better from its mistakes and use loss function its measure how accurate its predictions are compared to the </a:t>
            </a:r>
            <a:r>
              <a:rPr lang="en-US" dirty="0" err="1"/>
              <a:t>acutual</a:t>
            </a:r>
            <a:r>
              <a:rPr lang="en-US" dirty="0"/>
              <a:t> label</a:t>
            </a:r>
          </a:p>
        </p:txBody>
      </p:sp>
      <p:sp>
        <p:nvSpPr>
          <p:cNvPr id="4" name="Slide Number Placeholder 3"/>
          <p:cNvSpPr>
            <a:spLocks noGrp="1"/>
          </p:cNvSpPr>
          <p:nvPr>
            <p:ph type="sldNum" sz="quarter" idx="5"/>
          </p:nvPr>
        </p:nvSpPr>
        <p:spPr/>
        <p:txBody>
          <a:bodyPr/>
          <a:lstStyle/>
          <a:p>
            <a:fld id="{6C0B8AC8-E212-48B2-9917-7448FC83DD17}" type="slidenum">
              <a:rPr lang="en-US" smtClean="0"/>
              <a:t>13</a:t>
            </a:fld>
            <a:endParaRPr lang="en-US"/>
          </a:p>
        </p:txBody>
      </p:sp>
    </p:spTree>
    <p:extLst>
      <p:ext uri="{BB962C8B-B14F-4D97-AF65-F5344CB8AC3E}">
        <p14:creationId xmlns:p14="http://schemas.microsoft.com/office/powerpoint/2010/main" val="3250764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35</a:t>
            </a:fld>
            <a:endParaRPr lang="en-US"/>
          </a:p>
        </p:txBody>
      </p:sp>
    </p:spTree>
    <p:extLst>
      <p:ext uri="{BB962C8B-B14F-4D97-AF65-F5344CB8AC3E}">
        <p14:creationId xmlns:p14="http://schemas.microsoft.com/office/powerpoint/2010/main" val="644696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55</a:t>
            </a:fld>
            <a:endParaRPr lang="en-US"/>
          </a:p>
        </p:txBody>
      </p:sp>
    </p:spTree>
    <p:extLst>
      <p:ext uri="{BB962C8B-B14F-4D97-AF65-F5344CB8AC3E}">
        <p14:creationId xmlns:p14="http://schemas.microsoft.com/office/powerpoint/2010/main" val="2958208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56</a:t>
            </a:fld>
            <a:endParaRPr lang="en-US"/>
          </a:p>
        </p:txBody>
      </p:sp>
    </p:spTree>
    <p:extLst>
      <p:ext uri="{BB962C8B-B14F-4D97-AF65-F5344CB8AC3E}">
        <p14:creationId xmlns:p14="http://schemas.microsoft.com/office/powerpoint/2010/main" val="570072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6/11/2024</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8.png"/><Relationship Id="rId7"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9.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8.png"/><Relationship Id="rId7" Type="http://schemas.openxmlformats.org/officeDocument/2006/relationships/image" Target="../media/image55.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57.jpe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9.jpeg"/><Relationship Id="rId7" Type="http://schemas.openxmlformats.org/officeDocument/2006/relationships/image" Target="../media/image39.png"/><Relationship Id="rId2" Type="http://schemas.openxmlformats.org/officeDocument/2006/relationships/image" Target="../media/image58.jpe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62.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48.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5.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48.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7.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48.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9.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48.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8.png"/><Relationship Id="rId7" Type="http://schemas.openxmlformats.org/officeDocument/2006/relationships/image" Target="../media/image71.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48.png"/><Relationship Id="rId4" Type="http://schemas.openxmlformats.org/officeDocument/2006/relationships/image" Target="../media/image39.png"/><Relationship Id="rId9" Type="http://schemas.openxmlformats.org/officeDocument/2006/relationships/image" Target="../media/image73.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5.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48.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8.png"/><Relationship Id="rId7" Type="http://schemas.openxmlformats.org/officeDocument/2006/relationships/image" Target="../media/image78.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9.png"/><Relationship Id="rId9" Type="http://schemas.openxmlformats.org/officeDocument/2006/relationships/image" Target="../media/image80.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1.png"/><Relationship Id="rId10"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8.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86.jpe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5.jpeg"/><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31.png"/><Relationship Id="rId7" Type="http://schemas.openxmlformats.org/officeDocument/2006/relationships/image" Target="../media/image8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8.png"/><Relationship Id="rId9" Type="http://schemas.openxmlformats.org/officeDocument/2006/relationships/image" Target="../media/image89.jpeg"/></Relationships>
</file>

<file path=ppt/slides/_rels/slide36.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48.png"/><Relationship Id="rId7" Type="http://schemas.openxmlformats.org/officeDocument/2006/relationships/image" Target="../media/image91.jpe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90.jpe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9.png"/><Relationship Id="rId7" Type="http://schemas.openxmlformats.org/officeDocument/2006/relationships/image" Target="../media/image96.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5.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99.jpeg"/><Relationship Id="rId5" Type="http://schemas.openxmlformats.org/officeDocument/2006/relationships/image" Target="../media/image31.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14.jpe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18.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9.png"/><Relationship Id="rId1" Type="http://schemas.openxmlformats.org/officeDocument/2006/relationships/slideLayout" Target="../slideLayouts/slideLayout3.xml"/><Relationship Id="rId5" Type="http://schemas.openxmlformats.org/officeDocument/2006/relationships/image" Target="../media/image120.jpeg"/><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9.png"/><Relationship Id="rId7" Type="http://schemas.openxmlformats.org/officeDocument/2006/relationships/diagramColors" Target="../diagrams/colors1.xml"/><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21.jpg"/></Relationships>
</file>

<file path=ppt/slides/_rels/slide5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93.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914400" y="1772816"/>
            <a:ext cx="10363200" cy="1470025"/>
          </a:xfrm>
        </p:spPr>
        <p:txBody>
          <a:bodyPr>
            <a:normAutofit/>
          </a:bodyPr>
          <a:lstStyle/>
          <a:p>
            <a:br>
              <a:rPr lang="en-GB" sz="36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b="1" dirty="0"/>
          </a:p>
        </p:txBody>
      </p:sp>
      <p:grpSp>
        <p:nvGrpSpPr>
          <p:cNvPr id="2" name="object 2">
            <a:extLst>
              <a:ext uri="{FF2B5EF4-FFF2-40B4-BE49-F238E27FC236}">
                <a16:creationId xmlns:a16="http://schemas.microsoft.com/office/drawing/2014/main" id="{B510D02A-C97E-E59C-D4D4-C307EEB1D91E}"/>
              </a:ext>
            </a:extLst>
          </p:cNvPr>
          <p:cNvGrpSpPr/>
          <p:nvPr/>
        </p:nvGrpSpPr>
        <p:grpSpPr>
          <a:xfrm>
            <a:off x="-14944" y="0"/>
            <a:ext cx="12192000" cy="6858000"/>
            <a:chOff x="0" y="0"/>
            <a:chExt cx="18288000" cy="10287000"/>
          </a:xfrm>
        </p:grpSpPr>
        <p:pic>
          <p:nvPicPr>
            <p:cNvPr id="3" name="object 3">
              <a:extLst>
                <a:ext uri="{FF2B5EF4-FFF2-40B4-BE49-F238E27FC236}">
                  <a16:creationId xmlns:a16="http://schemas.microsoft.com/office/drawing/2014/main" id="{47EDC035-010D-E3A6-35A2-493D60AA3EDF}"/>
                </a:ext>
              </a:extLst>
            </p:cNvPr>
            <p:cNvPicPr/>
            <p:nvPr/>
          </p:nvPicPr>
          <p:blipFill>
            <a:blip r:embed="rId2" cstate="print"/>
            <a:stretch>
              <a:fillRect/>
            </a:stretch>
          </p:blipFill>
          <p:spPr>
            <a:xfrm>
              <a:off x="0" y="0"/>
              <a:ext cx="18287999" cy="10286999"/>
            </a:xfrm>
            <a:prstGeom prst="rect">
              <a:avLst/>
            </a:prstGeom>
          </p:spPr>
        </p:pic>
        <p:pic>
          <p:nvPicPr>
            <p:cNvPr id="5" name="object 4">
              <a:extLst>
                <a:ext uri="{FF2B5EF4-FFF2-40B4-BE49-F238E27FC236}">
                  <a16:creationId xmlns:a16="http://schemas.microsoft.com/office/drawing/2014/main" id="{D24DA0EF-E8C4-56C6-FBC4-38DC34D7CD59}"/>
                </a:ext>
              </a:extLst>
            </p:cNvPr>
            <p:cNvPicPr/>
            <p:nvPr/>
          </p:nvPicPr>
          <p:blipFill>
            <a:blip r:embed="rId3" cstate="print"/>
            <a:stretch>
              <a:fillRect/>
            </a:stretch>
          </p:blipFill>
          <p:spPr>
            <a:xfrm>
              <a:off x="0" y="0"/>
              <a:ext cx="14096695" cy="10286999"/>
            </a:xfrm>
            <a:prstGeom prst="rect">
              <a:avLst/>
            </a:prstGeom>
          </p:spPr>
        </p:pic>
        <p:pic>
          <p:nvPicPr>
            <p:cNvPr id="6" name="object 5">
              <a:extLst>
                <a:ext uri="{FF2B5EF4-FFF2-40B4-BE49-F238E27FC236}">
                  <a16:creationId xmlns:a16="http://schemas.microsoft.com/office/drawing/2014/main" id="{FBCE3A6B-E9E6-446B-E3C7-671EF61EBFBB}"/>
                </a:ext>
              </a:extLst>
            </p:cNvPr>
            <p:cNvPicPr/>
            <p:nvPr/>
          </p:nvPicPr>
          <p:blipFill>
            <a:blip r:embed="rId4" cstate="print"/>
            <a:stretch>
              <a:fillRect/>
            </a:stretch>
          </p:blipFill>
          <p:spPr>
            <a:xfrm>
              <a:off x="8772808" y="1283551"/>
              <a:ext cx="9515190" cy="9003448"/>
            </a:xfrm>
            <a:prstGeom prst="rect">
              <a:avLst/>
            </a:prstGeom>
          </p:spPr>
        </p:pic>
        <p:pic>
          <p:nvPicPr>
            <p:cNvPr id="7" name="object 6">
              <a:extLst>
                <a:ext uri="{FF2B5EF4-FFF2-40B4-BE49-F238E27FC236}">
                  <a16:creationId xmlns:a16="http://schemas.microsoft.com/office/drawing/2014/main" id="{63EDA251-5276-D935-25A0-E76A8DEE5AB2}"/>
                </a:ext>
              </a:extLst>
            </p:cNvPr>
            <p:cNvPicPr/>
            <p:nvPr/>
          </p:nvPicPr>
          <p:blipFill>
            <a:blip r:embed="rId5" cstate="print"/>
            <a:stretch>
              <a:fillRect/>
            </a:stretch>
          </p:blipFill>
          <p:spPr>
            <a:xfrm>
              <a:off x="0" y="4755947"/>
              <a:ext cx="4812340" cy="5531052"/>
            </a:xfrm>
            <a:prstGeom prst="rect">
              <a:avLst/>
            </a:prstGeom>
          </p:spPr>
        </p:pic>
      </p:grpSp>
      <p:pic>
        <p:nvPicPr>
          <p:cNvPr id="13" name="object 10">
            <a:extLst>
              <a:ext uri="{FF2B5EF4-FFF2-40B4-BE49-F238E27FC236}">
                <a16:creationId xmlns:a16="http://schemas.microsoft.com/office/drawing/2014/main" id="{D61505F8-A472-496F-1164-BC282CF2D39D}"/>
              </a:ext>
            </a:extLst>
          </p:cNvPr>
          <p:cNvPicPr/>
          <p:nvPr/>
        </p:nvPicPr>
        <p:blipFill>
          <a:blip r:embed="rId6" cstate="print"/>
          <a:stretch>
            <a:fillRect/>
          </a:stretch>
        </p:blipFill>
        <p:spPr>
          <a:xfrm>
            <a:off x="0" y="6002299"/>
            <a:ext cx="12191999" cy="823135"/>
          </a:xfrm>
          <a:prstGeom prst="rect">
            <a:avLst/>
          </a:prstGeom>
        </p:spPr>
      </p:pic>
      <p:sp>
        <p:nvSpPr>
          <p:cNvPr id="14" name="object 9">
            <a:extLst>
              <a:ext uri="{FF2B5EF4-FFF2-40B4-BE49-F238E27FC236}">
                <a16:creationId xmlns:a16="http://schemas.microsoft.com/office/drawing/2014/main" id="{DADD8140-6C2B-8DE3-29DB-FAAC7AB7BDC5}"/>
              </a:ext>
            </a:extLst>
          </p:cNvPr>
          <p:cNvSpPr txBox="1"/>
          <p:nvPr/>
        </p:nvSpPr>
        <p:spPr>
          <a:xfrm>
            <a:off x="263352" y="1340768"/>
            <a:ext cx="9217024" cy="3886960"/>
          </a:xfrm>
          <a:prstGeom prst="rect">
            <a:avLst/>
          </a:prstGeom>
        </p:spPr>
        <p:txBody>
          <a:bodyPr vert="horz" wrap="square" lIns="0" tIns="214629" rIns="0" bIns="0" rtlCol="0">
            <a:spAutoFit/>
          </a:bodyPr>
          <a:lstStyle/>
          <a:p>
            <a:pPr marL="12700" marR="4088765">
              <a:spcBef>
                <a:spcPts val="1689"/>
              </a:spcBef>
            </a:pPr>
            <a:r>
              <a:rPr lang="en-US" sz="2800" dirty="0">
                <a:solidFill>
                  <a:schemeClr val="bg1"/>
                </a:solidFill>
                <a:highlight>
                  <a:srgbClr val="000000"/>
                </a:highlight>
                <a:latin typeface="Tahoma"/>
                <a:cs typeface="Tahoma"/>
              </a:rPr>
              <a:t>Cattle Aid- </a:t>
            </a:r>
            <a:r>
              <a:rPr lang="en-US" sz="2800" dirty="0">
                <a:solidFill>
                  <a:schemeClr val="bg1"/>
                </a:solidFill>
                <a:highlight>
                  <a:srgbClr val="000000"/>
                </a:highlight>
                <a:latin typeface="Arial" panose="020B0604020202020204" pitchFamily="34" charset="0"/>
                <a:cs typeface="Arial" panose="020B0604020202020204" pitchFamily="34" charset="0"/>
              </a:rPr>
              <a:t>Application of Ontology – Based Veterinary Information Extraction for Cattle Skin Disease Diagnosis.</a:t>
            </a:r>
          </a:p>
          <a:p>
            <a:pPr marL="12700" marR="4088765">
              <a:spcBef>
                <a:spcPts val="1689"/>
              </a:spcBef>
            </a:pPr>
            <a:endParaRPr lang="en-US" sz="2800" spc="114" dirty="0">
              <a:solidFill>
                <a:schemeClr val="bg1"/>
              </a:solidFill>
              <a:highlight>
                <a:srgbClr val="000000"/>
              </a:highlight>
              <a:latin typeface="Arial" panose="020B0604020202020204" pitchFamily="34" charset="0"/>
              <a:cs typeface="Arial" panose="020B0604020202020204" pitchFamily="34" charset="0"/>
            </a:endParaRPr>
          </a:p>
          <a:p>
            <a:pPr marL="12700" marR="4088765">
              <a:spcBef>
                <a:spcPts val="1689"/>
              </a:spcBef>
            </a:pPr>
            <a:r>
              <a:rPr lang="en-US" sz="2800" spc="-185" dirty="0">
                <a:solidFill>
                  <a:schemeClr val="bg1"/>
                </a:solidFill>
                <a:highlight>
                  <a:srgbClr val="000000"/>
                </a:highlight>
                <a:latin typeface="Verdana"/>
                <a:cs typeface="Verdana"/>
              </a:rPr>
              <a:t> </a:t>
            </a:r>
          </a:p>
          <a:p>
            <a:pPr marL="12700" marR="4088765">
              <a:spcBef>
                <a:spcPts val="1689"/>
              </a:spcBef>
            </a:pPr>
            <a:endParaRPr lang="en-US" sz="2800" dirty="0">
              <a:solidFill>
                <a:schemeClr val="bg1"/>
              </a:solidFill>
              <a:highlight>
                <a:srgbClr val="000000"/>
              </a:highlight>
              <a:latin typeface="Verdana"/>
              <a:cs typeface="Verdana"/>
            </a:endParaRPr>
          </a:p>
        </p:txBody>
      </p:sp>
      <p:pic>
        <p:nvPicPr>
          <p:cNvPr id="11" name="Picture 10" descr="A green cow with white text&#10;&#10;Description automatically generated">
            <a:extLst>
              <a:ext uri="{FF2B5EF4-FFF2-40B4-BE49-F238E27FC236}">
                <a16:creationId xmlns:a16="http://schemas.microsoft.com/office/drawing/2014/main" id="{4FC85853-D48A-5A3B-6245-F671C683F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0305" y="2532807"/>
            <a:ext cx="2578233" cy="26480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a:extLst>
              <a:ext uri="{FF2B5EF4-FFF2-40B4-BE49-F238E27FC236}">
                <a16:creationId xmlns:a16="http://schemas.microsoft.com/office/drawing/2014/main" id="{1A5E0902-30D4-7338-27F7-B31E813885CA}"/>
              </a:ext>
            </a:extLst>
          </p:cNvPr>
          <p:cNvSpPr txBox="1"/>
          <p:nvPr/>
        </p:nvSpPr>
        <p:spPr>
          <a:xfrm>
            <a:off x="7935186" y="6113055"/>
            <a:ext cx="4087979" cy="646331"/>
          </a:xfrm>
          <a:prstGeom prst="rect">
            <a:avLst/>
          </a:prstGeom>
          <a:noFill/>
        </p:spPr>
        <p:txBody>
          <a:bodyPr wrap="none" rtlCol="0">
            <a:spAutoFit/>
          </a:bodyPr>
          <a:lstStyle/>
          <a:p>
            <a:r>
              <a:rPr lang="en-US" sz="3600" b="1" dirty="0">
                <a:solidFill>
                  <a:schemeClr val="bg1"/>
                </a:solidFill>
              </a:rPr>
              <a:t>TMP-2023-24-001</a:t>
            </a:r>
          </a:p>
        </p:txBody>
      </p:sp>
    </p:spTree>
    <p:extLst>
      <p:ext uri="{BB962C8B-B14F-4D97-AF65-F5344CB8AC3E}">
        <p14:creationId xmlns:p14="http://schemas.microsoft.com/office/powerpoint/2010/main" val="3600590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12">
            <a:extLst>
              <a:ext uri="{FF2B5EF4-FFF2-40B4-BE49-F238E27FC236}">
                <a16:creationId xmlns:a16="http://schemas.microsoft.com/office/drawing/2014/main" id="{907E2F9D-7144-FD75-A315-BB54D3BABDD7}"/>
              </a:ext>
            </a:extLst>
          </p:cNvPr>
          <p:cNvGrpSpPr/>
          <p:nvPr/>
        </p:nvGrpSpPr>
        <p:grpSpPr>
          <a:xfrm>
            <a:off x="0" y="188640"/>
            <a:ext cx="2592288" cy="1471573"/>
            <a:chOff x="0" y="0"/>
            <a:chExt cx="6015990" cy="3802379"/>
          </a:xfrm>
        </p:grpSpPr>
        <p:pic>
          <p:nvPicPr>
            <p:cNvPr id="9" name="object 13">
              <a:extLst>
                <a:ext uri="{FF2B5EF4-FFF2-40B4-BE49-F238E27FC236}">
                  <a16:creationId xmlns:a16="http://schemas.microsoft.com/office/drawing/2014/main" id="{EF005062-07BD-918E-3131-CD476ADB02ED}"/>
                </a:ext>
              </a:extLst>
            </p:cNvPr>
            <p:cNvPicPr/>
            <p:nvPr/>
          </p:nvPicPr>
          <p:blipFill>
            <a:blip r:embed="rId3" cstate="print"/>
            <a:stretch>
              <a:fillRect/>
            </a:stretch>
          </p:blipFill>
          <p:spPr>
            <a:xfrm>
              <a:off x="3115917" y="157749"/>
              <a:ext cx="2899840" cy="2191436"/>
            </a:xfrm>
            <a:prstGeom prst="rect">
              <a:avLst/>
            </a:prstGeom>
          </p:spPr>
        </p:pic>
        <p:sp>
          <p:nvSpPr>
            <p:cNvPr id="10" name="object 14">
              <a:extLst>
                <a:ext uri="{FF2B5EF4-FFF2-40B4-BE49-F238E27FC236}">
                  <a16:creationId xmlns:a16="http://schemas.microsoft.com/office/drawing/2014/main" id="{EADFDF1B-2D8E-7B9E-AD8E-938D40C5974A}"/>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1" name="object 15">
              <a:extLst>
                <a:ext uri="{FF2B5EF4-FFF2-40B4-BE49-F238E27FC236}">
                  <a16:creationId xmlns:a16="http://schemas.microsoft.com/office/drawing/2014/main" id="{2A4E6631-D145-5C4C-0A1F-FB8611126756}"/>
                </a:ext>
              </a:extLst>
            </p:cNvPr>
            <p:cNvPicPr/>
            <p:nvPr/>
          </p:nvPicPr>
          <p:blipFill>
            <a:blip r:embed="rId4" cstate="print"/>
            <a:stretch>
              <a:fillRect/>
            </a:stretch>
          </p:blipFill>
          <p:spPr>
            <a:xfrm>
              <a:off x="0" y="0"/>
              <a:ext cx="4038599" cy="3802099"/>
            </a:xfrm>
            <a:prstGeom prst="rect">
              <a:avLst/>
            </a:prstGeom>
          </p:spPr>
        </p:pic>
      </p:grpSp>
      <p:grpSp>
        <p:nvGrpSpPr>
          <p:cNvPr id="12" name="object 9">
            <a:extLst>
              <a:ext uri="{FF2B5EF4-FFF2-40B4-BE49-F238E27FC236}">
                <a16:creationId xmlns:a16="http://schemas.microsoft.com/office/drawing/2014/main" id="{791CF24B-E73B-836C-4ED6-D449953C1CEF}"/>
              </a:ext>
            </a:extLst>
          </p:cNvPr>
          <p:cNvGrpSpPr/>
          <p:nvPr/>
        </p:nvGrpSpPr>
        <p:grpSpPr>
          <a:xfrm>
            <a:off x="0" y="4112880"/>
            <a:ext cx="2475308" cy="2228992"/>
            <a:chOff x="0" y="5145867"/>
            <a:chExt cx="5683885" cy="3998595"/>
          </a:xfrm>
        </p:grpSpPr>
        <p:sp>
          <p:nvSpPr>
            <p:cNvPr id="13" name="object 10">
              <a:extLst>
                <a:ext uri="{FF2B5EF4-FFF2-40B4-BE49-F238E27FC236}">
                  <a16:creationId xmlns:a16="http://schemas.microsoft.com/office/drawing/2014/main" id="{6564BB26-0EA5-BC4F-D933-8D620039B297}"/>
                </a:ext>
              </a:extLst>
            </p:cNvPr>
            <p:cNvSpPr/>
            <p:nvPr/>
          </p:nvSpPr>
          <p:spPr>
            <a:xfrm>
              <a:off x="0" y="8585110"/>
              <a:ext cx="5683885" cy="559435"/>
            </a:xfrm>
            <a:custGeom>
              <a:avLst/>
              <a:gdLst/>
              <a:ahLst/>
              <a:cxnLst/>
              <a:rect l="l" t="t" r="r" b="b"/>
              <a:pathLst>
                <a:path w="5683885" h="559434">
                  <a:moveTo>
                    <a:pt x="5683262" y="549592"/>
                  </a:moveTo>
                  <a:lnTo>
                    <a:pt x="2637040" y="549592"/>
                  </a:lnTo>
                  <a:lnTo>
                    <a:pt x="2634259" y="517271"/>
                  </a:lnTo>
                  <a:lnTo>
                    <a:pt x="2629141" y="468680"/>
                  </a:lnTo>
                  <a:lnTo>
                    <a:pt x="2623235" y="421716"/>
                  </a:lnTo>
                  <a:lnTo>
                    <a:pt x="2615742" y="371322"/>
                  </a:lnTo>
                  <a:lnTo>
                    <a:pt x="2607437" y="323342"/>
                  </a:lnTo>
                  <a:lnTo>
                    <a:pt x="2598458" y="277964"/>
                  </a:lnTo>
                  <a:lnTo>
                    <a:pt x="2588933" y="235407"/>
                  </a:lnTo>
                  <a:lnTo>
                    <a:pt x="2578963" y="195846"/>
                  </a:lnTo>
                  <a:lnTo>
                    <a:pt x="2566124" y="150914"/>
                  </a:lnTo>
                  <a:lnTo>
                    <a:pt x="2553220" y="111252"/>
                  </a:lnTo>
                  <a:lnTo>
                    <a:pt x="2528862" y="48958"/>
                  </a:lnTo>
                  <a:lnTo>
                    <a:pt x="2508910" y="11176"/>
                  </a:lnTo>
                  <a:lnTo>
                    <a:pt x="2495651" y="0"/>
                  </a:lnTo>
                  <a:lnTo>
                    <a:pt x="2492248" y="4902"/>
                  </a:lnTo>
                  <a:lnTo>
                    <a:pt x="2491054" y="16535"/>
                  </a:lnTo>
                  <a:lnTo>
                    <a:pt x="2491790" y="34544"/>
                  </a:lnTo>
                  <a:lnTo>
                    <a:pt x="2494203" y="58572"/>
                  </a:lnTo>
                  <a:lnTo>
                    <a:pt x="2497988" y="88290"/>
                  </a:lnTo>
                  <a:lnTo>
                    <a:pt x="2502865" y="123418"/>
                  </a:lnTo>
                  <a:lnTo>
                    <a:pt x="2508504" y="163639"/>
                  </a:lnTo>
                  <a:lnTo>
                    <a:pt x="2514587" y="208673"/>
                  </a:lnTo>
                  <a:lnTo>
                    <a:pt x="2520772" y="258229"/>
                  </a:lnTo>
                  <a:lnTo>
                    <a:pt x="2526817" y="312026"/>
                  </a:lnTo>
                  <a:lnTo>
                    <a:pt x="2532583" y="369747"/>
                  </a:lnTo>
                  <a:lnTo>
                    <a:pt x="2537891" y="431050"/>
                  </a:lnTo>
                  <a:lnTo>
                    <a:pt x="2541257" y="476250"/>
                  </a:lnTo>
                  <a:lnTo>
                    <a:pt x="2544305" y="522998"/>
                  </a:lnTo>
                  <a:lnTo>
                    <a:pt x="2545791" y="549592"/>
                  </a:lnTo>
                  <a:lnTo>
                    <a:pt x="0" y="549592"/>
                  </a:lnTo>
                  <a:lnTo>
                    <a:pt x="0" y="558888"/>
                  </a:lnTo>
                  <a:lnTo>
                    <a:pt x="2546324" y="558888"/>
                  </a:lnTo>
                  <a:lnTo>
                    <a:pt x="2637853" y="558888"/>
                  </a:lnTo>
                  <a:lnTo>
                    <a:pt x="5683262" y="558888"/>
                  </a:lnTo>
                  <a:lnTo>
                    <a:pt x="5683262" y="549592"/>
                  </a:lnTo>
                  <a:close/>
                </a:path>
              </a:pathLst>
            </a:custGeom>
            <a:solidFill>
              <a:srgbClr val="00892B">
                <a:alpha val="29798"/>
              </a:srgbClr>
            </a:solidFill>
          </p:spPr>
          <p:txBody>
            <a:bodyPr wrap="square" lIns="0" tIns="0" rIns="0" bIns="0" rtlCol="0"/>
            <a:lstStyle/>
            <a:p>
              <a:endParaRPr/>
            </a:p>
          </p:txBody>
        </p:sp>
        <p:pic>
          <p:nvPicPr>
            <p:cNvPr id="14" name="object 11">
              <a:extLst>
                <a:ext uri="{FF2B5EF4-FFF2-40B4-BE49-F238E27FC236}">
                  <a16:creationId xmlns:a16="http://schemas.microsoft.com/office/drawing/2014/main" id="{2F0B7588-F132-988F-5CBC-57A1BF82CE13}"/>
                </a:ext>
              </a:extLst>
            </p:cNvPr>
            <p:cNvPicPr/>
            <p:nvPr/>
          </p:nvPicPr>
          <p:blipFill>
            <a:blip r:embed="rId5" cstate="print"/>
            <a:stretch>
              <a:fillRect/>
            </a:stretch>
          </p:blipFill>
          <p:spPr>
            <a:xfrm>
              <a:off x="0" y="5145867"/>
              <a:ext cx="5596939" cy="3998132"/>
            </a:xfrm>
            <a:prstGeom prst="rect">
              <a:avLst/>
            </a:prstGeom>
          </p:spPr>
        </p:pic>
      </p:grpSp>
      <p:sp>
        <p:nvSpPr>
          <p:cNvPr id="15" name="object 19">
            <a:extLst>
              <a:ext uri="{FF2B5EF4-FFF2-40B4-BE49-F238E27FC236}">
                <a16:creationId xmlns:a16="http://schemas.microsoft.com/office/drawing/2014/main" id="{E47A1D78-8207-2CF9-1D8D-137312D1ABC0}"/>
              </a:ext>
            </a:extLst>
          </p:cNvPr>
          <p:cNvSpPr txBox="1">
            <a:spLocks noGrp="1"/>
          </p:cNvSpPr>
          <p:nvPr>
            <p:ph type="title"/>
          </p:nvPr>
        </p:nvSpPr>
        <p:spPr>
          <a:xfrm>
            <a:off x="6240016" y="224902"/>
            <a:ext cx="5306772" cy="443070"/>
          </a:xfrm>
          <a:prstGeom prst="rect">
            <a:avLst/>
          </a:prstGeom>
        </p:spPr>
        <p:txBody>
          <a:bodyPr vert="horz" wrap="square" lIns="0" tIns="12065" rIns="0" bIns="0" rtlCol="0">
            <a:spAutoFit/>
          </a:bodyPr>
          <a:lstStyle/>
          <a:p>
            <a:pPr marL="12700">
              <a:lnSpc>
                <a:spcPct val="100000"/>
              </a:lnSpc>
              <a:spcBef>
                <a:spcPts val="95"/>
              </a:spcBef>
            </a:pPr>
            <a:r>
              <a:rPr sz="2800" b="1" spc="-10" dirty="0"/>
              <a:t>BACKGROUND</a:t>
            </a:r>
            <a:endParaRPr sz="2800" b="1" dirty="0"/>
          </a:p>
        </p:txBody>
      </p:sp>
      <p:pic>
        <p:nvPicPr>
          <p:cNvPr id="3" name="Picture 2" descr="A cow with spots on its face&#10;&#10;Description automatically generated">
            <a:extLst>
              <a:ext uri="{FF2B5EF4-FFF2-40B4-BE49-F238E27FC236}">
                <a16:creationId xmlns:a16="http://schemas.microsoft.com/office/drawing/2014/main" id="{697D8296-7725-A7F9-1803-C61975551F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8698" y="4392680"/>
            <a:ext cx="2437442" cy="1900510"/>
          </a:xfrm>
          <a:prstGeom prst="rect">
            <a:avLst/>
          </a:prstGeom>
        </p:spPr>
      </p:pic>
      <p:sp>
        <p:nvSpPr>
          <p:cNvPr id="19" name="TextBox 18">
            <a:extLst>
              <a:ext uri="{FF2B5EF4-FFF2-40B4-BE49-F238E27FC236}">
                <a16:creationId xmlns:a16="http://schemas.microsoft.com/office/drawing/2014/main" id="{4270C5C7-AC2A-018B-CC2E-E70F76D929DA}"/>
              </a:ext>
            </a:extLst>
          </p:cNvPr>
          <p:cNvSpPr txBox="1"/>
          <p:nvPr/>
        </p:nvSpPr>
        <p:spPr>
          <a:xfrm>
            <a:off x="1177636" y="1252380"/>
            <a:ext cx="10369152" cy="769441"/>
          </a:xfrm>
          <a:prstGeom prst="rect">
            <a:avLst/>
          </a:prstGeom>
          <a:noFill/>
        </p:spPr>
        <p:txBody>
          <a:bodyPr wrap="square" rtlCol="0">
            <a:spAutoFit/>
          </a:bodyPr>
          <a:lstStyle/>
          <a:p>
            <a:pPr algn="just"/>
            <a:r>
              <a:rPr lang="en-US" sz="2400" b="1" dirty="0">
                <a:latin typeface="Adobe Devanagari"/>
              </a:rPr>
              <a:t>Objective: </a:t>
            </a:r>
            <a:r>
              <a:rPr lang="en-US" sz="2000" dirty="0">
                <a:latin typeface="Adobe Devanagari"/>
              </a:rPr>
              <a:t>To improve the identification and severity assessment of cattle skin diseases using </a:t>
            </a:r>
          </a:p>
          <a:p>
            <a:pPr algn="just"/>
            <a:r>
              <a:rPr lang="en-US" sz="2000" dirty="0">
                <a:latin typeface="Adobe Devanagari"/>
              </a:rPr>
              <a:t>                           image processing and advanced models</a:t>
            </a:r>
            <a:r>
              <a:rPr lang="en-US" dirty="0">
                <a:latin typeface="Adobe Devanagari"/>
              </a:rPr>
              <a:t>.</a:t>
            </a:r>
          </a:p>
        </p:txBody>
      </p:sp>
      <p:sp>
        <p:nvSpPr>
          <p:cNvPr id="20" name="TextBox 19">
            <a:extLst>
              <a:ext uri="{FF2B5EF4-FFF2-40B4-BE49-F238E27FC236}">
                <a16:creationId xmlns:a16="http://schemas.microsoft.com/office/drawing/2014/main" id="{43A8DF4C-1C19-9564-B0CF-7F95D2FEEF5E}"/>
              </a:ext>
            </a:extLst>
          </p:cNvPr>
          <p:cNvSpPr txBox="1"/>
          <p:nvPr/>
        </p:nvSpPr>
        <p:spPr>
          <a:xfrm>
            <a:off x="983432" y="2085664"/>
            <a:ext cx="10873209" cy="2265364"/>
          </a:xfrm>
          <a:prstGeom prst="rect">
            <a:avLst/>
          </a:prstGeom>
          <a:noFill/>
        </p:spPr>
        <p:txBody>
          <a:bodyPr wrap="square" rtlCol="0">
            <a:spAutoFit/>
          </a:bodyPr>
          <a:lstStyle/>
          <a:p>
            <a:pPr algn="just">
              <a:lnSpc>
                <a:spcPct val="150000"/>
              </a:lnSpc>
            </a:pPr>
            <a:r>
              <a:rPr lang="en-US" sz="2400" b="1" dirty="0">
                <a:latin typeface="Adobe Devanagari"/>
              </a:rPr>
              <a:t>Key Tasks:</a:t>
            </a:r>
          </a:p>
          <a:p>
            <a:pPr marL="342900" indent="-342900" algn="just">
              <a:lnSpc>
                <a:spcPct val="150000"/>
              </a:lnSpc>
              <a:buFont typeface="+mj-lt"/>
              <a:buAutoNum type="arabicPeriod"/>
            </a:pPr>
            <a:r>
              <a:rPr lang="en-US" b="1" i="1" dirty="0"/>
              <a:t>Identify Cattle Skin Diseases:</a:t>
            </a:r>
            <a:r>
              <a:rPr lang="en-US" dirty="0"/>
              <a:t> </a:t>
            </a:r>
            <a:r>
              <a:rPr lang="en-US" dirty="0">
                <a:latin typeface="Adobe Devanagari"/>
              </a:rPr>
              <a:t>Implement advanced image processing techniques to accurately identify common cattle skin diseases.</a:t>
            </a:r>
          </a:p>
          <a:p>
            <a:pPr marL="342900" indent="-342900" algn="just">
              <a:lnSpc>
                <a:spcPct val="150000"/>
              </a:lnSpc>
              <a:buFont typeface="+mj-lt"/>
              <a:buAutoNum type="arabicPeriod"/>
            </a:pPr>
            <a:r>
              <a:rPr lang="en-US" b="1" i="1" dirty="0"/>
              <a:t>Severity Assessment: </a:t>
            </a:r>
            <a:r>
              <a:rPr lang="en-US" dirty="0">
                <a:latin typeface="Adobe Devanagari"/>
              </a:rPr>
              <a:t>Develop a severity assessment model for early detection and monitoring of disease progression.</a:t>
            </a:r>
          </a:p>
        </p:txBody>
      </p:sp>
      <p:sp>
        <p:nvSpPr>
          <p:cNvPr id="21" name="TextBox 20">
            <a:extLst>
              <a:ext uri="{FF2B5EF4-FFF2-40B4-BE49-F238E27FC236}">
                <a16:creationId xmlns:a16="http://schemas.microsoft.com/office/drawing/2014/main" id="{1F407214-2C10-881C-4659-9FD758694C37}"/>
              </a:ext>
            </a:extLst>
          </p:cNvPr>
          <p:cNvSpPr txBox="1"/>
          <p:nvPr/>
        </p:nvSpPr>
        <p:spPr>
          <a:xfrm>
            <a:off x="817782" y="4526415"/>
            <a:ext cx="5934484" cy="984885"/>
          </a:xfrm>
          <a:prstGeom prst="rect">
            <a:avLst/>
          </a:prstGeom>
          <a:noFill/>
        </p:spPr>
        <p:txBody>
          <a:bodyPr wrap="square" rtlCol="0">
            <a:spAutoFit/>
          </a:bodyPr>
          <a:lstStyle/>
          <a:p>
            <a:pPr algn="just"/>
            <a:r>
              <a:rPr lang="en-US" sz="2000" b="1" dirty="0">
                <a:latin typeface="Adobe Devanagari"/>
              </a:rPr>
              <a:t>Targeted Diseases:</a:t>
            </a:r>
          </a:p>
          <a:p>
            <a:pPr algn="just"/>
            <a:r>
              <a:rPr lang="en-US" sz="2000" b="1" dirty="0">
                <a:latin typeface="Adobe Devanagari"/>
              </a:rPr>
              <a:t>                        </a:t>
            </a:r>
            <a:r>
              <a:rPr lang="en-US" dirty="0">
                <a:latin typeface="Adobe Devanagari"/>
              </a:rPr>
              <a:t>Focus on "</a:t>
            </a:r>
            <a:r>
              <a:rPr lang="en-US" b="1" dirty="0">
                <a:latin typeface="Adobe Devanagari"/>
              </a:rPr>
              <a:t>Lumpy Skin</a:t>
            </a:r>
            <a:r>
              <a:rPr lang="en-US" dirty="0">
                <a:latin typeface="Adobe Devanagari"/>
              </a:rPr>
              <a:t>“ the most prevalent cattle skin diseases.</a:t>
            </a:r>
          </a:p>
        </p:txBody>
      </p:sp>
      <p:sp>
        <p:nvSpPr>
          <p:cNvPr id="22" name="object 4">
            <a:extLst>
              <a:ext uri="{FF2B5EF4-FFF2-40B4-BE49-F238E27FC236}">
                <a16:creationId xmlns:a16="http://schemas.microsoft.com/office/drawing/2014/main" id="{A7FB281C-B064-3A74-C311-DF25D6C5BE77}"/>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23" name="Rectangle 22">
            <a:extLst>
              <a:ext uri="{FF2B5EF4-FFF2-40B4-BE49-F238E27FC236}">
                <a16:creationId xmlns:a16="http://schemas.microsoft.com/office/drawing/2014/main" id="{40B4729B-D7A4-F71E-BFF2-31BDF695468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Tree>
    <p:extLst>
      <p:ext uri="{BB962C8B-B14F-4D97-AF65-F5344CB8AC3E}">
        <p14:creationId xmlns:p14="http://schemas.microsoft.com/office/powerpoint/2010/main" val="1239560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pic>
        <p:nvPicPr>
          <p:cNvPr id="7" name="object 13">
            <a:extLst>
              <a:ext uri="{FF2B5EF4-FFF2-40B4-BE49-F238E27FC236}">
                <a16:creationId xmlns:a16="http://schemas.microsoft.com/office/drawing/2014/main" id="{6086FB3C-2434-F73E-837F-73EA913791A7}"/>
              </a:ext>
            </a:extLst>
          </p:cNvPr>
          <p:cNvPicPr/>
          <p:nvPr/>
        </p:nvPicPr>
        <p:blipFill>
          <a:blip r:embed="rId2" cstate="print"/>
          <a:stretch>
            <a:fillRect/>
          </a:stretch>
        </p:blipFill>
        <p:spPr>
          <a:xfrm>
            <a:off x="4691843" y="1830189"/>
            <a:ext cx="4649785" cy="1491275"/>
          </a:xfrm>
          <a:prstGeom prst="rect">
            <a:avLst/>
          </a:prstGeom>
        </p:spPr>
      </p:pic>
      <p:pic>
        <p:nvPicPr>
          <p:cNvPr id="9" name="object 13">
            <a:extLst>
              <a:ext uri="{FF2B5EF4-FFF2-40B4-BE49-F238E27FC236}">
                <a16:creationId xmlns:a16="http://schemas.microsoft.com/office/drawing/2014/main" id="{028186C4-3888-C4E3-DCA0-6BC31A245CBC}"/>
              </a:ext>
            </a:extLst>
          </p:cNvPr>
          <p:cNvPicPr/>
          <p:nvPr/>
        </p:nvPicPr>
        <p:blipFill>
          <a:blip r:embed="rId2" cstate="print"/>
          <a:stretch>
            <a:fillRect/>
          </a:stretch>
        </p:blipFill>
        <p:spPr>
          <a:xfrm>
            <a:off x="4722978" y="4582183"/>
            <a:ext cx="4618650" cy="1491275"/>
          </a:xfrm>
          <a:prstGeom prst="rect">
            <a:avLst/>
          </a:prstGeom>
        </p:spPr>
      </p:pic>
      <p:grpSp>
        <p:nvGrpSpPr>
          <p:cNvPr id="14" name="object 3">
            <a:extLst>
              <a:ext uri="{FF2B5EF4-FFF2-40B4-BE49-F238E27FC236}">
                <a16:creationId xmlns:a16="http://schemas.microsoft.com/office/drawing/2014/main" id="{EE16C236-8901-6DFD-F803-D732F89DCA3D}"/>
              </a:ext>
            </a:extLst>
          </p:cNvPr>
          <p:cNvGrpSpPr/>
          <p:nvPr/>
        </p:nvGrpSpPr>
        <p:grpSpPr>
          <a:xfrm>
            <a:off x="0" y="188640"/>
            <a:ext cx="2463101" cy="1556792"/>
            <a:chOff x="0" y="0"/>
            <a:chExt cx="6015990" cy="3802379"/>
          </a:xfrm>
        </p:grpSpPr>
        <p:pic>
          <p:nvPicPr>
            <p:cNvPr id="15" name="object 4">
              <a:extLst>
                <a:ext uri="{FF2B5EF4-FFF2-40B4-BE49-F238E27FC236}">
                  <a16:creationId xmlns:a16="http://schemas.microsoft.com/office/drawing/2014/main" id="{579F8027-697A-B8B6-17C5-7320B9DE83A6}"/>
                </a:ext>
              </a:extLst>
            </p:cNvPr>
            <p:cNvPicPr/>
            <p:nvPr/>
          </p:nvPicPr>
          <p:blipFill>
            <a:blip r:embed="rId3" cstate="print"/>
            <a:stretch>
              <a:fillRect/>
            </a:stretch>
          </p:blipFill>
          <p:spPr>
            <a:xfrm>
              <a:off x="3115917" y="157748"/>
              <a:ext cx="2899840" cy="2191436"/>
            </a:xfrm>
            <a:prstGeom prst="rect">
              <a:avLst/>
            </a:prstGeom>
          </p:spPr>
        </p:pic>
        <p:sp>
          <p:nvSpPr>
            <p:cNvPr id="16" name="object 5">
              <a:extLst>
                <a:ext uri="{FF2B5EF4-FFF2-40B4-BE49-F238E27FC236}">
                  <a16:creationId xmlns:a16="http://schemas.microsoft.com/office/drawing/2014/main" id="{B7AB6A8E-8EA0-AA61-6349-2F3026FE22ED}"/>
                </a:ext>
              </a:extLst>
            </p:cNvPr>
            <p:cNvSpPr/>
            <p:nvPr/>
          </p:nvSpPr>
          <p:spPr>
            <a:xfrm>
              <a:off x="4590456" y="102231"/>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7" name="object 6">
              <a:extLst>
                <a:ext uri="{FF2B5EF4-FFF2-40B4-BE49-F238E27FC236}">
                  <a16:creationId xmlns:a16="http://schemas.microsoft.com/office/drawing/2014/main" id="{3B8DDD50-DCAF-4DA5-DBA7-F4B986B7384C}"/>
                </a:ext>
              </a:extLst>
            </p:cNvPr>
            <p:cNvPicPr/>
            <p:nvPr/>
          </p:nvPicPr>
          <p:blipFill>
            <a:blip r:embed="rId4" cstate="print"/>
            <a:stretch>
              <a:fillRect/>
            </a:stretch>
          </p:blipFill>
          <p:spPr>
            <a:xfrm>
              <a:off x="0" y="0"/>
              <a:ext cx="4038599" cy="3802098"/>
            </a:xfrm>
            <a:prstGeom prst="rect">
              <a:avLst/>
            </a:prstGeom>
          </p:spPr>
        </p:pic>
      </p:grpSp>
      <p:pic>
        <p:nvPicPr>
          <p:cNvPr id="18" name="object 2">
            <a:extLst>
              <a:ext uri="{FF2B5EF4-FFF2-40B4-BE49-F238E27FC236}">
                <a16:creationId xmlns:a16="http://schemas.microsoft.com/office/drawing/2014/main" id="{A0D715F2-FFCA-944A-1CBA-D94A10EC8F35}"/>
              </a:ext>
            </a:extLst>
          </p:cNvPr>
          <p:cNvPicPr/>
          <p:nvPr/>
        </p:nvPicPr>
        <p:blipFill>
          <a:blip r:embed="rId5" cstate="print"/>
          <a:stretch>
            <a:fillRect/>
          </a:stretch>
        </p:blipFill>
        <p:spPr>
          <a:xfrm>
            <a:off x="-4375" y="4509120"/>
            <a:ext cx="2636810" cy="1883586"/>
          </a:xfrm>
          <a:prstGeom prst="rect">
            <a:avLst/>
          </a:prstGeom>
        </p:spPr>
      </p:pic>
      <p:sp>
        <p:nvSpPr>
          <p:cNvPr id="19" name="TextBox 18">
            <a:extLst>
              <a:ext uri="{FF2B5EF4-FFF2-40B4-BE49-F238E27FC236}">
                <a16:creationId xmlns:a16="http://schemas.microsoft.com/office/drawing/2014/main" id="{9A691A3F-DA6C-8D84-1794-F6AB4F24196C}"/>
              </a:ext>
            </a:extLst>
          </p:cNvPr>
          <p:cNvSpPr txBox="1"/>
          <p:nvPr/>
        </p:nvSpPr>
        <p:spPr>
          <a:xfrm>
            <a:off x="4659977" y="395258"/>
            <a:ext cx="5820824" cy="707886"/>
          </a:xfrm>
          <a:prstGeom prst="rect">
            <a:avLst/>
          </a:prstGeom>
          <a:noFill/>
        </p:spPr>
        <p:txBody>
          <a:bodyPr wrap="none" rtlCol="0">
            <a:spAutoFit/>
          </a:bodyPr>
          <a:lstStyle/>
          <a:p>
            <a:r>
              <a:rPr lang="en-US" sz="2000" b="1" spc="-5" dirty="0">
                <a:latin typeface="Arial MT"/>
                <a:cs typeface="Arial MT"/>
              </a:rPr>
              <a:t>COMPLETION SUMMARY OF SUB</a:t>
            </a:r>
            <a:r>
              <a:rPr lang="en-US" sz="2000" b="1" spc="-20" dirty="0">
                <a:latin typeface="Arial MT"/>
                <a:cs typeface="Arial MT"/>
              </a:rPr>
              <a:t> </a:t>
            </a:r>
            <a:r>
              <a:rPr lang="en-US" sz="2000" b="1" spc="-5" dirty="0">
                <a:latin typeface="Arial MT"/>
                <a:cs typeface="Arial MT"/>
              </a:rPr>
              <a:t>OBJECTIVE</a:t>
            </a:r>
          </a:p>
          <a:p>
            <a:endParaRPr lang="en-US" sz="2000" b="1" dirty="0"/>
          </a:p>
        </p:txBody>
      </p:sp>
      <p:sp>
        <p:nvSpPr>
          <p:cNvPr id="11" name="TextBox 10">
            <a:extLst>
              <a:ext uri="{FF2B5EF4-FFF2-40B4-BE49-F238E27FC236}">
                <a16:creationId xmlns:a16="http://schemas.microsoft.com/office/drawing/2014/main" id="{E3110560-C9B4-5346-0BD1-335DDD39C6CB}"/>
              </a:ext>
            </a:extLst>
          </p:cNvPr>
          <p:cNvSpPr txBox="1"/>
          <p:nvPr/>
        </p:nvSpPr>
        <p:spPr>
          <a:xfrm>
            <a:off x="6020510" y="1341136"/>
            <a:ext cx="2033890" cy="369332"/>
          </a:xfrm>
          <a:prstGeom prst="rect">
            <a:avLst/>
          </a:prstGeom>
          <a:noFill/>
        </p:spPr>
        <p:txBody>
          <a:bodyPr wrap="none" rtlCol="0">
            <a:spAutoFit/>
          </a:bodyPr>
          <a:lstStyle/>
          <a:p>
            <a:r>
              <a:rPr lang="en-US" sz="1800" b="1" spc="-5" dirty="0">
                <a:solidFill>
                  <a:schemeClr val="accent1">
                    <a:lumMod val="75000"/>
                  </a:schemeClr>
                </a:solidFill>
                <a:latin typeface="Arial MT"/>
                <a:cs typeface="Arial MT"/>
              </a:rPr>
              <a:t>SUB</a:t>
            </a:r>
            <a:r>
              <a:rPr lang="en-US" sz="1800" b="1" spc="-20" dirty="0">
                <a:solidFill>
                  <a:schemeClr val="accent1">
                    <a:lumMod val="75000"/>
                  </a:schemeClr>
                </a:solidFill>
                <a:latin typeface="Arial MT"/>
                <a:cs typeface="Arial MT"/>
              </a:rPr>
              <a:t> </a:t>
            </a:r>
            <a:r>
              <a:rPr lang="en-US" sz="1800" b="1" spc="-5" dirty="0">
                <a:solidFill>
                  <a:schemeClr val="accent1">
                    <a:lumMod val="75000"/>
                  </a:schemeClr>
                </a:solidFill>
                <a:latin typeface="Arial MT"/>
                <a:cs typeface="Arial MT"/>
              </a:rPr>
              <a:t>OBJECTIVE</a:t>
            </a:r>
            <a:endParaRPr lang="en-US" b="1" dirty="0">
              <a:solidFill>
                <a:schemeClr val="accent1">
                  <a:lumMod val="75000"/>
                </a:schemeClr>
              </a:solidFill>
            </a:endParaRPr>
          </a:p>
        </p:txBody>
      </p:sp>
      <p:sp>
        <p:nvSpPr>
          <p:cNvPr id="12" name="TextBox 11">
            <a:extLst>
              <a:ext uri="{FF2B5EF4-FFF2-40B4-BE49-F238E27FC236}">
                <a16:creationId xmlns:a16="http://schemas.microsoft.com/office/drawing/2014/main" id="{32CB3B91-51DD-4119-EC9C-382913DDE67B}"/>
              </a:ext>
            </a:extLst>
          </p:cNvPr>
          <p:cNvSpPr txBox="1"/>
          <p:nvPr/>
        </p:nvSpPr>
        <p:spPr>
          <a:xfrm>
            <a:off x="5179618" y="2356925"/>
            <a:ext cx="3960440" cy="400110"/>
          </a:xfrm>
          <a:prstGeom prst="rect">
            <a:avLst/>
          </a:prstGeom>
          <a:noFill/>
        </p:spPr>
        <p:txBody>
          <a:bodyPr wrap="square" rtlCol="0">
            <a:spAutoFit/>
          </a:bodyPr>
          <a:lstStyle/>
          <a:p>
            <a:pPr rtl="0">
              <a:spcBef>
                <a:spcPts val="0"/>
              </a:spcBef>
              <a:spcAft>
                <a:spcPts val="0"/>
              </a:spcAft>
            </a:pPr>
            <a:r>
              <a:rPr lang="en-US" sz="2000" b="1" i="0" u="none" strike="noStrike" dirty="0">
                <a:solidFill>
                  <a:srgbClr val="000000"/>
                </a:solidFill>
                <a:effectLst/>
                <a:latin typeface="Arial" panose="020B0604020202020204" pitchFamily="34" charset="0"/>
              </a:rPr>
              <a:t>Binary Classification Model</a:t>
            </a:r>
            <a:endParaRPr lang="en-US" sz="2000" b="1" dirty="0">
              <a:effectLst/>
            </a:endParaRPr>
          </a:p>
        </p:txBody>
      </p:sp>
      <p:sp>
        <p:nvSpPr>
          <p:cNvPr id="22" name="TextBox 21">
            <a:extLst>
              <a:ext uri="{FF2B5EF4-FFF2-40B4-BE49-F238E27FC236}">
                <a16:creationId xmlns:a16="http://schemas.microsoft.com/office/drawing/2014/main" id="{BDF67B85-6B35-1357-027A-36E026EACFCC}"/>
              </a:ext>
            </a:extLst>
          </p:cNvPr>
          <p:cNvSpPr txBox="1"/>
          <p:nvPr/>
        </p:nvSpPr>
        <p:spPr>
          <a:xfrm>
            <a:off x="5480892" y="5174885"/>
            <a:ext cx="3102822" cy="400110"/>
          </a:xfrm>
          <a:prstGeom prst="rect">
            <a:avLst/>
          </a:prstGeom>
          <a:noFill/>
        </p:spPr>
        <p:txBody>
          <a:bodyPr wrap="square">
            <a:spAutoFit/>
          </a:bodyPr>
          <a:lstStyle/>
          <a:p>
            <a:r>
              <a:rPr lang="en-US" sz="2000" b="1" i="0" u="none" strike="noStrike" dirty="0">
                <a:solidFill>
                  <a:srgbClr val="000000"/>
                </a:solidFill>
                <a:effectLst/>
                <a:latin typeface="Arial" panose="020B0604020202020204" pitchFamily="34" charset="0"/>
              </a:rPr>
              <a:t>Severity Assessment</a:t>
            </a:r>
            <a:endParaRPr lang="en-US" sz="2000" b="1" dirty="0"/>
          </a:p>
        </p:txBody>
      </p:sp>
      <p:pic>
        <p:nvPicPr>
          <p:cNvPr id="23" name="object 12">
            <a:extLst>
              <a:ext uri="{FF2B5EF4-FFF2-40B4-BE49-F238E27FC236}">
                <a16:creationId xmlns:a16="http://schemas.microsoft.com/office/drawing/2014/main" id="{C1BDAD5F-390F-EC3D-3753-93DA23D1B9A0}"/>
              </a:ext>
            </a:extLst>
          </p:cNvPr>
          <p:cNvPicPr/>
          <p:nvPr/>
        </p:nvPicPr>
        <p:blipFill>
          <a:blip r:embed="rId6" cstate="print"/>
          <a:stretch>
            <a:fillRect/>
          </a:stretch>
        </p:blipFill>
        <p:spPr>
          <a:xfrm>
            <a:off x="4722978" y="3233019"/>
            <a:ext cx="4618650" cy="1522450"/>
          </a:xfrm>
          <a:prstGeom prst="rect">
            <a:avLst/>
          </a:prstGeom>
        </p:spPr>
      </p:pic>
      <p:sp>
        <p:nvSpPr>
          <p:cNvPr id="20" name="TextBox 19">
            <a:extLst>
              <a:ext uri="{FF2B5EF4-FFF2-40B4-BE49-F238E27FC236}">
                <a16:creationId xmlns:a16="http://schemas.microsoft.com/office/drawing/2014/main" id="{552FC232-8CF7-4456-733C-ABE3E4F64B41}"/>
              </a:ext>
            </a:extLst>
          </p:cNvPr>
          <p:cNvSpPr txBox="1"/>
          <p:nvPr/>
        </p:nvSpPr>
        <p:spPr>
          <a:xfrm>
            <a:off x="4840729" y="3796675"/>
            <a:ext cx="4299329" cy="400110"/>
          </a:xfrm>
          <a:prstGeom prst="rect">
            <a:avLst/>
          </a:prstGeom>
          <a:noFill/>
        </p:spPr>
        <p:txBody>
          <a:bodyPr wrap="square">
            <a:spAutoFit/>
          </a:bodyPr>
          <a:lstStyle/>
          <a:p>
            <a:r>
              <a:rPr lang="en-US" sz="2000" b="1" i="0" u="none" strike="noStrike" dirty="0">
                <a:solidFill>
                  <a:srgbClr val="000000"/>
                </a:solidFill>
                <a:effectLst/>
                <a:latin typeface="Arial" panose="020B0604020202020204" pitchFamily="34" charset="0"/>
              </a:rPr>
              <a:t>Advanced Models Implementation</a:t>
            </a:r>
            <a:endParaRPr lang="en-US" sz="2000" b="1" dirty="0"/>
          </a:p>
        </p:txBody>
      </p:sp>
      <p:pic>
        <p:nvPicPr>
          <p:cNvPr id="2" name="object 28">
            <a:extLst>
              <a:ext uri="{FF2B5EF4-FFF2-40B4-BE49-F238E27FC236}">
                <a16:creationId xmlns:a16="http://schemas.microsoft.com/office/drawing/2014/main" id="{AF1E474F-8A7B-07BF-5C45-6DEFD7531AC1}"/>
              </a:ext>
            </a:extLst>
          </p:cNvPr>
          <p:cNvPicPr/>
          <p:nvPr/>
        </p:nvPicPr>
        <p:blipFill>
          <a:blip r:embed="rId7" cstate="print"/>
          <a:stretch>
            <a:fillRect/>
          </a:stretch>
        </p:blipFill>
        <p:spPr>
          <a:xfrm>
            <a:off x="-168696" y="2564904"/>
            <a:ext cx="4062897" cy="3927970"/>
          </a:xfrm>
          <a:prstGeom prst="rect">
            <a:avLst/>
          </a:prstGeom>
        </p:spPr>
      </p:pic>
      <p:pic>
        <p:nvPicPr>
          <p:cNvPr id="3" name="Picture 2">
            <a:extLst>
              <a:ext uri="{FF2B5EF4-FFF2-40B4-BE49-F238E27FC236}">
                <a16:creationId xmlns:a16="http://schemas.microsoft.com/office/drawing/2014/main" id="{A88F06C4-A470-C49A-5BB1-3224DD63587B}"/>
              </a:ext>
            </a:extLst>
          </p:cNvPr>
          <p:cNvPicPr>
            <a:picLocks noChangeAspect="1"/>
          </p:cNvPicPr>
          <p:nvPr/>
        </p:nvPicPr>
        <p:blipFill>
          <a:blip r:embed="rId8"/>
          <a:srcRect/>
          <a:stretch>
            <a:fillRect/>
          </a:stretch>
        </p:blipFill>
        <p:spPr>
          <a:xfrm>
            <a:off x="9312327" y="1994531"/>
            <a:ext cx="1590444" cy="898019"/>
          </a:xfrm>
          <a:prstGeom prst="rect">
            <a:avLst/>
          </a:prstGeom>
        </p:spPr>
      </p:pic>
      <p:pic>
        <p:nvPicPr>
          <p:cNvPr id="8" name="Picture 7">
            <a:extLst>
              <a:ext uri="{FF2B5EF4-FFF2-40B4-BE49-F238E27FC236}">
                <a16:creationId xmlns:a16="http://schemas.microsoft.com/office/drawing/2014/main" id="{CF909D76-AD8B-B416-AE26-4F41D204F445}"/>
              </a:ext>
            </a:extLst>
          </p:cNvPr>
          <p:cNvPicPr>
            <a:picLocks noChangeAspect="1"/>
          </p:cNvPicPr>
          <p:nvPr/>
        </p:nvPicPr>
        <p:blipFill>
          <a:blip r:embed="rId8"/>
          <a:srcRect/>
          <a:stretch>
            <a:fillRect/>
          </a:stretch>
        </p:blipFill>
        <p:spPr>
          <a:xfrm>
            <a:off x="9375183" y="3360740"/>
            <a:ext cx="1590444" cy="898019"/>
          </a:xfrm>
          <a:prstGeom prst="rect">
            <a:avLst/>
          </a:prstGeom>
        </p:spPr>
      </p:pic>
      <p:pic>
        <p:nvPicPr>
          <p:cNvPr id="13" name="Picture 12">
            <a:extLst>
              <a:ext uri="{FF2B5EF4-FFF2-40B4-BE49-F238E27FC236}">
                <a16:creationId xmlns:a16="http://schemas.microsoft.com/office/drawing/2014/main" id="{9460BB71-1244-AF98-CF48-181F000B6861}"/>
              </a:ext>
            </a:extLst>
          </p:cNvPr>
          <p:cNvPicPr>
            <a:picLocks noChangeAspect="1"/>
          </p:cNvPicPr>
          <p:nvPr/>
        </p:nvPicPr>
        <p:blipFill>
          <a:blip r:embed="rId8"/>
          <a:srcRect/>
          <a:stretch>
            <a:fillRect/>
          </a:stretch>
        </p:blipFill>
        <p:spPr>
          <a:xfrm>
            <a:off x="9352365" y="4817143"/>
            <a:ext cx="1590444" cy="898019"/>
          </a:xfrm>
          <a:prstGeom prst="rect">
            <a:avLst/>
          </a:prstGeom>
        </p:spPr>
      </p:pic>
    </p:spTree>
    <p:extLst>
      <p:ext uri="{BB962C8B-B14F-4D97-AF65-F5344CB8AC3E}">
        <p14:creationId xmlns:p14="http://schemas.microsoft.com/office/powerpoint/2010/main" val="37212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12">
            <a:extLst>
              <a:ext uri="{FF2B5EF4-FFF2-40B4-BE49-F238E27FC236}">
                <a16:creationId xmlns:a16="http://schemas.microsoft.com/office/drawing/2014/main" id="{907E2F9D-7144-FD75-A315-BB54D3BABDD7}"/>
              </a:ext>
            </a:extLst>
          </p:cNvPr>
          <p:cNvGrpSpPr/>
          <p:nvPr/>
        </p:nvGrpSpPr>
        <p:grpSpPr>
          <a:xfrm>
            <a:off x="0" y="188640"/>
            <a:ext cx="2592288" cy="1471573"/>
            <a:chOff x="0" y="0"/>
            <a:chExt cx="6015990" cy="3802379"/>
          </a:xfrm>
        </p:grpSpPr>
        <p:pic>
          <p:nvPicPr>
            <p:cNvPr id="9" name="object 13">
              <a:extLst>
                <a:ext uri="{FF2B5EF4-FFF2-40B4-BE49-F238E27FC236}">
                  <a16:creationId xmlns:a16="http://schemas.microsoft.com/office/drawing/2014/main" id="{EF005062-07BD-918E-3131-CD476ADB02ED}"/>
                </a:ext>
              </a:extLst>
            </p:cNvPr>
            <p:cNvPicPr/>
            <p:nvPr/>
          </p:nvPicPr>
          <p:blipFill>
            <a:blip r:embed="rId3" cstate="print"/>
            <a:stretch>
              <a:fillRect/>
            </a:stretch>
          </p:blipFill>
          <p:spPr>
            <a:xfrm>
              <a:off x="3115917" y="157749"/>
              <a:ext cx="2899840" cy="2191436"/>
            </a:xfrm>
            <a:prstGeom prst="rect">
              <a:avLst/>
            </a:prstGeom>
          </p:spPr>
        </p:pic>
        <p:sp>
          <p:nvSpPr>
            <p:cNvPr id="10" name="object 14">
              <a:extLst>
                <a:ext uri="{FF2B5EF4-FFF2-40B4-BE49-F238E27FC236}">
                  <a16:creationId xmlns:a16="http://schemas.microsoft.com/office/drawing/2014/main" id="{EADFDF1B-2D8E-7B9E-AD8E-938D40C5974A}"/>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1" name="object 15">
              <a:extLst>
                <a:ext uri="{FF2B5EF4-FFF2-40B4-BE49-F238E27FC236}">
                  <a16:creationId xmlns:a16="http://schemas.microsoft.com/office/drawing/2014/main" id="{2A4E6631-D145-5C4C-0A1F-FB8611126756}"/>
                </a:ext>
              </a:extLst>
            </p:cNvPr>
            <p:cNvPicPr/>
            <p:nvPr/>
          </p:nvPicPr>
          <p:blipFill>
            <a:blip r:embed="rId4" cstate="print"/>
            <a:stretch>
              <a:fillRect/>
            </a:stretch>
          </p:blipFill>
          <p:spPr>
            <a:xfrm>
              <a:off x="0" y="0"/>
              <a:ext cx="4038599" cy="3802099"/>
            </a:xfrm>
            <a:prstGeom prst="rect">
              <a:avLst/>
            </a:prstGeom>
          </p:spPr>
        </p:pic>
      </p:grpSp>
      <p:grpSp>
        <p:nvGrpSpPr>
          <p:cNvPr id="12" name="object 9">
            <a:extLst>
              <a:ext uri="{FF2B5EF4-FFF2-40B4-BE49-F238E27FC236}">
                <a16:creationId xmlns:a16="http://schemas.microsoft.com/office/drawing/2014/main" id="{791CF24B-E73B-836C-4ED6-D449953C1CEF}"/>
              </a:ext>
            </a:extLst>
          </p:cNvPr>
          <p:cNvGrpSpPr/>
          <p:nvPr/>
        </p:nvGrpSpPr>
        <p:grpSpPr>
          <a:xfrm>
            <a:off x="22412" y="3570062"/>
            <a:ext cx="3911228" cy="2751536"/>
            <a:chOff x="0" y="5145867"/>
            <a:chExt cx="5683885" cy="3998595"/>
          </a:xfrm>
        </p:grpSpPr>
        <p:sp>
          <p:nvSpPr>
            <p:cNvPr id="13" name="object 10">
              <a:extLst>
                <a:ext uri="{FF2B5EF4-FFF2-40B4-BE49-F238E27FC236}">
                  <a16:creationId xmlns:a16="http://schemas.microsoft.com/office/drawing/2014/main" id="{6564BB26-0EA5-BC4F-D933-8D620039B297}"/>
                </a:ext>
              </a:extLst>
            </p:cNvPr>
            <p:cNvSpPr/>
            <p:nvPr/>
          </p:nvSpPr>
          <p:spPr>
            <a:xfrm>
              <a:off x="0" y="8585110"/>
              <a:ext cx="5683885" cy="559435"/>
            </a:xfrm>
            <a:custGeom>
              <a:avLst/>
              <a:gdLst/>
              <a:ahLst/>
              <a:cxnLst/>
              <a:rect l="l" t="t" r="r" b="b"/>
              <a:pathLst>
                <a:path w="5683885" h="559434">
                  <a:moveTo>
                    <a:pt x="5683262" y="549592"/>
                  </a:moveTo>
                  <a:lnTo>
                    <a:pt x="2637040" y="549592"/>
                  </a:lnTo>
                  <a:lnTo>
                    <a:pt x="2634259" y="517271"/>
                  </a:lnTo>
                  <a:lnTo>
                    <a:pt x="2629141" y="468680"/>
                  </a:lnTo>
                  <a:lnTo>
                    <a:pt x="2623235" y="421716"/>
                  </a:lnTo>
                  <a:lnTo>
                    <a:pt x="2615742" y="371322"/>
                  </a:lnTo>
                  <a:lnTo>
                    <a:pt x="2607437" y="323342"/>
                  </a:lnTo>
                  <a:lnTo>
                    <a:pt x="2598458" y="277964"/>
                  </a:lnTo>
                  <a:lnTo>
                    <a:pt x="2588933" y="235407"/>
                  </a:lnTo>
                  <a:lnTo>
                    <a:pt x="2578963" y="195846"/>
                  </a:lnTo>
                  <a:lnTo>
                    <a:pt x="2566124" y="150914"/>
                  </a:lnTo>
                  <a:lnTo>
                    <a:pt x="2553220" y="111252"/>
                  </a:lnTo>
                  <a:lnTo>
                    <a:pt x="2528862" y="48958"/>
                  </a:lnTo>
                  <a:lnTo>
                    <a:pt x="2508910" y="11176"/>
                  </a:lnTo>
                  <a:lnTo>
                    <a:pt x="2495651" y="0"/>
                  </a:lnTo>
                  <a:lnTo>
                    <a:pt x="2492248" y="4902"/>
                  </a:lnTo>
                  <a:lnTo>
                    <a:pt x="2491054" y="16535"/>
                  </a:lnTo>
                  <a:lnTo>
                    <a:pt x="2491790" y="34544"/>
                  </a:lnTo>
                  <a:lnTo>
                    <a:pt x="2494203" y="58572"/>
                  </a:lnTo>
                  <a:lnTo>
                    <a:pt x="2497988" y="88290"/>
                  </a:lnTo>
                  <a:lnTo>
                    <a:pt x="2502865" y="123418"/>
                  </a:lnTo>
                  <a:lnTo>
                    <a:pt x="2508504" y="163639"/>
                  </a:lnTo>
                  <a:lnTo>
                    <a:pt x="2514587" y="208673"/>
                  </a:lnTo>
                  <a:lnTo>
                    <a:pt x="2520772" y="258229"/>
                  </a:lnTo>
                  <a:lnTo>
                    <a:pt x="2526817" y="312026"/>
                  </a:lnTo>
                  <a:lnTo>
                    <a:pt x="2532583" y="369747"/>
                  </a:lnTo>
                  <a:lnTo>
                    <a:pt x="2537891" y="431050"/>
                  </a:lnTo>
                  <a:lnTo>
                    <a:pt x="2541257" y="476250"/>
                  </a:lnTo>
                  <a:lnTo>
                    <a:pt x="2544305" y="522998"/>
                  </a:lnTo>
                  <a:lnTo>
                    <a:pt x="2545791" y="549592"/>
                  </a:lnTo>
                  <a:lnTo>
                    <a:pt x="0" y="549592"/>
                  </a:lnTo>
                  <a:lnTo>
                    <a:pt x="0" y="558888"/>
                  </a:lnTo>
                  <a:lnTo>
                    <a:pt x="2546324" y="558888"/>
                  </a:lnTo>
                  <a:lnTo>
                    <a:pt x="2637853" y="558888"/>
                  </a:lnTo>
                  <a:lnTo>
                    <a:pt x="5683262" y="558888"/>
                  </a:lnTo>
                  <a:lnTo>
                    <a:pt x="5683262" y="549592"/>
                  </a:lnTo>
                  <a:close/>
                </a:path>
              </a:pathLst>
            </a:custGeom>
            <a:solidFill>
              <a:srgbClr val="00892B">
                <a:alpha val="29798"/>
              </a:srgbClr>
            </a:solidFill>
          </p:spPr>
          <p:txBody>
            <a:bodyPr wrap="square" lIns="0" tIns="0" rIns="0" bIns="0" rtlCol="0"/>
            <a:lstStyle/>
            <a:p>
              <a:endParaRPr/>
            </a:p>
          </p:txBody>
        </p:sp>
        <p:pic>
          <p:nvPicPr>
            <p:cNvPr id="14" name="object 11">
              <a:extLst>
                <a:ext uri="{FF2B5EF4-FFF2-40B4-BE49-F238E27FC236}">
                  <a16:creationId xmlns:a16="http://schemas.microsoft.com/office/drawing/2014/main" id="{2F0B7588-F132-988F-5CBC-57A1BF82CE13}"/>
                </a:ext>
              </a:extLst>
            </p:cNvPr>
            <p:cNvPicPr/>
            <p:nvPr/>
          </p:nvPicPr>
          <p:blipFill>
            <a:blip r:embed="rId5" cstate="print"/>
            <a:stretch>
              <a:fillRect/>
            </a:stretch>
          </p:blipFill>
          <p:spPr>
            <a:xfrm>
              <a:off x="0" y="5145867"/>
              <a:ext cx="5596939" cy="3998132"/>
            </a:xfrm>
            <a:prstGeom prst="rect">
              <a:avLst/>
            </a:prstGeom>
          </p:spPr>
        </p:pic>
      </p:grpSp>
      <p:sp>
        <p:nvSpPr>
          <p:cNvPr id="15" name="object 19">
            <a:extLst>
              <a:ext uri="{FF2B5EF4-FFF2-40B4-BE49-F238E27FC236}">
                <a16:creationId xmlns:a16="http://schemas.microsoft.com/office/drawing/2014/main" id="{E47A1D78-8207-2CF9-1D8D-137312D1ABC0}"/>
              </a:ext>
            </a:extLst>
          </p:cNvPr>
          <p:cNvSpPr txBox="1">
            <a:spLocks noGrp="1"/>
          </p:cNvSpPr>
          <p:nvPr>
            <p:ph type="title"/>
          </p:nvPr>
        </p:nvSpPr>
        <p:spPr>
          <a:xfrm>
            <a:off x="8688731" y="177618"/>
            <a:ext cx="3310193" cy="443070"/>
          </a:xfrm>
          <a:prstGeom prst="rect">
            <a:avLst/>
          </a:prstGeom>
        </p:spPr>
        <p:txBody>
          <a:bodyPr vert="horz" wrap="square" lIns="0" tIns="12065" rIns="0" bIns="0" rtlCol="0">
            <a:spAutoFit/>
          </a:bodyPr>
          <a:lstStyle/>
          <a:p>
            <a:pPr marL="12700">
              <a:lnSpc>
                <a:spcPct val="100000"/>
              </a:lnSpc>
              <a:spcBef>
                <a:spcPts val="95"/>
              </a:spcBef>
            </a:pPr>
            <a:r>
              <a:rPr lang="en-US" sz="2800" b="1" spc="-10" dirty="0"/>
              <a:t>SYSTEM DIAGRAM</a:t>
            </a:r>
            <a:endParaRPr sz="2800" b="1" dirty="0"/>
          </a:p>
        </p:txBody>
      </p:sp>
      <p:pic>
        <p:nvPicPr>
          <p:cNvPr id="5" name="object 27">
            <a:extLst>
              <a:ext uri="{FF2B5EF4-FFF2-40B4-BE49-F238E27FC236}">
                <a16:creationId xmlns:a16="http://schemas.microsoft.com/office/drawing/2014/main" id="{A79ACDEA-F3AA-5707-FBCE-9E14B8271BDF}"/>
              </a:ext>
            </a:extLst>
          </p:cNvPr>
          <p:cNvPicPr/>
          <p:nvPr/>
        </p:nvPicPr>
        <p:blipFill>
          <a:blip r:embed="rId6" cstate="print"/>
          <a:stretch>
            <a:fillRect/>
          </a:stretch>
        </p:blipFill>
        <p:spPr>
          <a:xfrm>
            <a:off x="855615" y="4690078"/>
            <a:ext cx="1769231" cy="1605229"/>
          </a:xfrm>
          <a:prstGeom prst="rect">
            <a:avLst/>
          </a:prstGeom>
        </p:spPr>
      </p:pic>
      <p:sp>
        <p:nvSpPr>
          <p:cNvPr id="6" name="object 4">
            <a:extLst>
              <a:ext uri="{FF2B5EF4-FFF2-40B4-BE49-F238E27FC236}">
                <a16:creationId xmlns:a16="http://schemas.microsoft.com/office/drawing/2014/main" id="{3F772390-58C6-CBF7-A8DD-0B29BF79DCED}"/>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7" name="Rectangle 6">
            <a:extLst>
              <a:ext uri="{FF2B5EF4-FFF2-40B4-BE49-F238E27FC236}">
                <a16:creationId xmlns:a16="http://schemas.microsoft.com/office/drawing/2014/main" id="{C1B0EF65-A55C-31F6-D999-F1818110C2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grpSp>
        <p:nvGrpSpPr>
          <p:cNvPr id="16" name="Group 15">
            <a:extLst>
              <a:ext uri="{FF2B5EF4-FFF2-40B4-BE49-F238E27FC236}">
                <a16:creationId xmlns:a16="http://schemas.microsoft.com/office/drawing/2014/main" id="{0834E062-A35E-A92C-9B2E-0DAA67A0589A}"/>
              </a:ext>
            </a:extLst>
          </p:cNvPr>
          <p:cNvGrpSpPr/>
          <p:nvPr/>
        </p:nvGrpSpPr>
        <p:grpSpPr>
          <a:xfrm>
            <a:off x="701257" y="255423"/>
            <a:ext cx="9939257" cy="6051986"/>
            <a:chOff x="701257" y="255423"/>
            <a:chExt cx="9939257" cy="6051986"/>
          </a:xfrm>
        </p:grpSpPr>
        <p:pic>
          <p:nvPicPr>
            <p:cNvPr id="4" name="Picture 3" descr="A screenshot of a computer&#10;&#10;Description automatically generated">
              <a:extLst>
                <a:ext uri="{FF2B5EF4-FFF2-40B4-BE49-F238E27FC236}">
                  <a16:creationId xmlns:a16="http://schemas.microsoft.com/office/drawing/2014/main" id="{1520DA8B-4FA7-499D-E763-A9FF246D02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4857" y="255423"/>
              <a:ext cx="8495657" cy="6051986"/>
            </a:xfrm>
            <a:prstGeom prst="rect">
              <a:avLst/>
            </a:prstGeom>
          </p:spPr>
        </p:pic>
        <p:pic>
          <p:nvPicPr>
            <p:cNvPr id="3" name="Picture 2" descr="A computer with a blue screen&#10;&#10;Description automatically generated">
              <a:extLst>
                <a:ext uri="{FF2B5EF4-FFF2-40B4-BE49-F238E27FC236}">
                  <a16:creationId xmlns:a16="http://schemas.microsoft.com/office/drawing/2014/main" id="{41AB3262-357B-5A53-35DC-A52FE6313F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257" y="1336521"/>
              <a:ext cx="1443600" cy="1443600"/>
            </a:xfrm>
            <a:prstGeom prst="rect">
              <a:avLst/>
            </a:prstGeom>
          </p:spPr>
        </p:pic>
      </p:grpSp>
    </p:spTree>
    <p:extLst>
      <p:ext uri="{BB962C8B-B14F-4D97-AF65-F5344CB8AC3E}">
        <p14:creationId xmlns:p14="http://schemas.microsoft.com/office/powerpoint/2010/main" val="199130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3" cstate="print"/>
          <a:stretch>
            <a:fillRect/>
          </a:stretch>
        </p:blipFill>
        <p:spPr>
          <a:xfrm>
            <a:off x="452447" y="4793353"/>
            <a:ext cx="1755122" cy="1420813"/>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4" cstate="print"/>
          <a:stretch>
            <a:fillRect/>
          </a:stretch>
        </p:blipFill>
        <p:spPr>
          <a:xfrm>
            <a:off x="101396" y="5115192"/>
            <a:ext cx="1683997" cy="1202951"/>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5"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6" cstate="print"/>
            <a:stretch>
              <a:fillRect/>
            </a:stretch>
          </p:blipFill>
          <p:spPr>
            <a:xfrm>
              <a:off x="0" y="0"/>
              <a:ext cx="4038599" cy="3802098"/>
            </a:xfrm>
            <a:prstGeom prst="rect">
              <a:avLst/>
            </a:prstGeom>
          </p:spPr>
        </p:pic>
      </p:grpSp>
      <p:sp>
        <p:nvSpPr>
          <p:cNvPr id="11" name="TextBox 10">
            <a:extLst>
              <a:ext uri="{FF2B5EF4-FFF2-40B4-BE49-F238E27FC236}">
                <a16:creationId xmlns:a16="http://schemas.microsoft.com/office/drawing/2014/main" id="{05218DBF-62F4-EA4C-4D04-C196D5DB747B}"/>
              </a:ext>
            </a:extLst>
          </p:cNvPr>
          <p:cNvSpPr txBox="1"/>
          <p:nvPr/>
        </p:nvSpPr>
        <p:spPr>
          <a:xfrm>
            <a:off x="3444413" y="70392"/>
            <a:ext cx="8747587" cy="461665"/>
          </a:xfrm>
          <a:prstGeom prst="rect">
            <a:avLst/>
          </a:prstGeom>
          <a:noFill/>
        </p:spPr>
        <p:txBody>
          <a:bodyPr wrap="none" rtlCol="0">
            <a:spAutoFit/>
          </a:bodyPr>
          <a:lstStyle/>
          <a:p>
            <a:r>
              <a:rPr lang="en-US" sz="2400" b="1" spc="-5" dirty="0"/>
              <a:t>Select the best algorithm for the model with </a:t>
            </a:r>
            <a:r>
              <a:rPr lang="en-US" sz="2400" b="1" spc="-1210" dirty="0"/>
              <a:t> </a:t>
            </a:r>
            <a:r>
              <a:rPr lang="en-US" sz="2400" b="1" spc="-5" dirty="0"/>
              <a:t>highest</a:t>
            </a:r>
            <a:r>
              <a:rPr lang="en-US" sz="2400" b="1" spc="-10" dirty="0"/>
              <a:t> </a:t>
            </a:r>
            <a:r>
              <a:rPr lang="en-US" sz="2400" b="1" spc="-5" dirty="0"/>
              <a:t>accuracy</a:t>
            </a:r>
            <a:endParaRPr lang="en-US" sz="2400" b="1" dirty="0"/>
          </a:p>
        </p:txBody>
      </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5" name="TextBox 14">
            <a:extLst>
              <a:ext uri="{FF2B5EF4-FFF2-40B4-BE49-F238E27FC236}">
                <a16:creationId xmlns:a16="http://schemas.microsoft.com/office/drawing/2014/main" id="{E74C8FB9-67FC-6E3D-84FA-136D121487BB}"/>
              </a:ext>
            </a:extLst>
          </p:cNvPr>
          <p:cNvSpPr txBox="1"/>
          <p:nvPr/>
        </p:nvSpPr>
        <p:spPr>
          <a:xfrm>
            <a:off x="3458427" y="5290836"/>
            <a:ext cx="6816365" cy="923330"/>
          </a:xfrm>
          <a:prstGeom prst="rect">
            <a:avLst/>
          </a:prstGeom>
          <a:noFill/>
        </p:spPr>
        <p:txBody>
          <a:bodyPr wrap="square">
            <a:spAutoFit/>
          </a:bodyPr>
          <a:lstStyle/>
          <a:p>
            <a:pPr algn="just"/>
            <a:r>
              <a:rPr lang="en-US" dirty="0">
                <a:solidFill>
                  <a:schemeClr val="accent2">
                    <a:lumMod val="75000"/>
                  </a:schemeClr>
                </a:solidFill>
              </a:rPr>
              <a:t>use of transfer learning with Inception V3, data augmentation, and dropout layers, which collectively led to a remarkable accuracy of </a:t>
            </a:r>
            <a:r>
              <a:rPr lang="en-US" dirty="0">
                <a:solidFill>
                  <a:srgbClr val="FF0000"/>
                </a:solidFill>
              </a:rPr>
              <a:t>86.94%.</a:t>
            </a:r>
          </a:p>
        </p:txBody>
      </p:sp>
      <p:pic>
        <p:nvPicPr>
          <p:cNvPr id="17" name="Picture 16" descr="A screen shot of a computer program&#10;&#10;Description automatically generated">
            <a:extLst>
              <a:ext uri="{FF2B5EF4-FFF2-40B4-BE49-F238E27FC236}">
                <a16:creationId xmlns:a16="http://schemas.microsoft.com/office/drawing/2014/main" id="{3FC23454-F229-A00C-4AC8-67E0D9DCF2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352" y="1323355"/>
            <a:ext cx="6773893" cy="3652483"/>
          </a:xfrm>
          <a:prstGeom prst="rect">
            <a:avLst/>
          </a:prstGeom>
        </p:spPr>
      </p:pic>
      <p:graphicFrame>
        <p:nvGraphicFramePr>
          <p:cNvPr id="13" name="Table 12">
            <a:extLst>
              <a:ext uri="{FF2B5EF4-FFF2-40B4-BE49-F238E27FC236}">
                <a16:creationId xmlns:a16="http://schemas.microsoft.com/office/drawing/2014/main" id="{00FB835F-B6EE-CDE6-036A-07009B2A1400}"/>
              </a:ext>
            </a:extLst>
          </p:cNvPr>
          <p:cNvGraphicFramePr>
            <a:graphicFrameLocks noGrp="1"/>
          </p:cNvGraphicFramePr>
          <p:nvPr>
            <p:extLst>
              <p:ext uri="{D42A27DB-BD31-4B8C-83A1-F6EECF244321}">
                <p14:modId xmlns:p14="http://schemas.microsoft.com/office/powerpoint/2010/main" val="931523727"/>
              </p:ext>
            </p:extLst>
          </p:nvPr>
        </p:nvGraphicFramePr>
        <p:xfrm>
          <a:off x="6744072" y="1583140"/>
          <a:ext cx="5184576" cy="2178972"/>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2466782850"/>
                    </a:ext>
                  </a:extLst>
                </a:gridCol>
                <a:gridCol w="1728192">
                  <a:extLst>
                    <a:ext uri="{9D8B030D-6E8A-4147-A177-3AD203B41FA5}">
                      <a16:colId xmlns:a16="http://schemas.microsoft.com/office/drawing/2014/main" val="4037340085"/>
                    </a:ext>
                  </a:extLst>
                </a:gridCol>
                <a:gridCol w="1728192">
                  <a:extLst>
                    <a:ext uri="{9D8B030D-6E8A-4147-A177-3AD203B41FA5}">
                      <a16:colId xmlns:a16="http://schemas.microsoft.com/office/drawing/2014/main" val="376488320"/>
                    </a:ext>
                  </a:extLst>
                </a:gridCol>
              </a:tblGrid>
              <a:tr h="236546">
                <a:tc>
                  <a:txBody>
                    <a:bodyPr/>
                    <a:lstStyle/>
                    <a:p>
                      <a:r>
                        <a:rPr lang="en-US" sz="1100" dirty="0"/>
                        <a:t>Model</a:t>
                      </a:r>
                    </a:p>
                  </a:txBody>
                  <a:tcPr marL="58326" marR="58326" marT="29163" marB="29163"/>
                </a:tc>
                <a:tc>
                  <a:txBody>
                    <a:bodyPr/>
                    <a:lstStyle/>
                    <a:p>
                      <a:r>
                        <a:rPr lang="en-US" sz="1100" dirty="0"/>
                        <a:t>Testing Accuracy</a:t>
                      </a:r>
                    </a:p>
                  </a:txBody>
                  <a:tcPr marL="58326" marR="58326" marT="29163" marB="29163"/>
                </a:tc>
                <a:tc>
                  <a:txBody>
                    <a:bodyPr/>
                    <a:lstStyle/>
                    <a:p>
                      <a:r>
                        <a:rPr lang="en-US" sz="1100" dirty="0"/>
                        <a:t>Key Features</a:t>
                      </a:r>
                    </a:p>
                  </a:txBody>
                  <a:tcPr marL="58326" marR="58326" marT="29163" marB="29163"/>
                </a:tc>
                <a:extLst>
                  <a:ext uri="{0D108BD9-81ED-4DB2-BD59-A6C34878D82A}">
                    <a16:rowId xmlns:a16="http://schemas.microsoft.com/office/drawing/2014/main" val="1049212666"/>
                  </a:ext>
                </a:extLst>
              </a:tr>
              <a:tr h="411816">
                <a:tc>
                  <a:txBody>
                    <a:bodyPr/>
                    <a:lstStyle/>
                    <a:p>
                      <a:r>
                        <a:rPr lang="en-US" sz="1100" dirty="0"/>
                        <a:t>First Model</a:t>
                      </a:r>
                    </a:p>
                  </a:txBody>
                  <a:tcPr marL="58326" marR="58326" marT="29163" marB="29163"/>
                </a:tc>
                <a:tc>
                  <a:txBody>
                    <a:bodyPr/>
                    <a:lstStyle/>
                    <a:p>
                      <a:r>
                        <a:rPr lang="en-US" sz="1100" dirty="0"/>
                        <a:t>69.15%</a:t>
                      </a:r>
                    </a:p>
                  </a:txBody>
                  <a:tcPr marL="58326" marR="58326" marT="29163" marB="29163"/>
                </a:tc>
                <a:tc>
                  <a:txBody>
                    <a:bodyPr/>
                    <a:lstStyle/>
                    <a:p>
                      <a:r>
                        <a:rPr lang="en-US" sz="1100" dirty="0"/>
                        <a:t>Basic CNN architecture , Minimal data</a:t>
                      </a:r>
                    </a:p>
                  </a:txBody>
                  <a:tcPr marL="58326" marR="58326" marT="29163" marB="29163"/>
                </a:tc>
                <a:extLst>
                  <a:ext uri="{0D108BD9-81ED-4DB2-BD59-A6C34878D82A}">
                    <a16:rowId xmlns:a16="http://schemas.microsoft.com/office/drawing/2014/main" val="199854383"/>
                  </a:ext>
                </a:extLst>
              </a:tr>
              <a:tr h="411816">
                <a:tc>
                  <a:txBody>
                    <a:bodyPr/>
                    <a:lstStyle/>
                    <a:p>
                      <a:r>
                        <a:rPr lang="en-US" sz="1100" dirty="0"/>
                        <a:t>Second Model</a:t>
                      </a:r>
                    </a:p>
                  </a:txBody>
                  <a:tcPr marL="58326" marR="58326" marT="29163" marB="29163"/>
                </a:tc>
                <a:tc>
                  <a:txBody>
                    <a:bodyPr/>
                    <a:lstStyle/>
                    <a:p>
                      <a:r>
                        <a:rPr lang="en-US" sz="1100" dirty="0"/>
                        <a:t>71.43%</a:t>
                      </a:r>
                    </a:p>
                  </a:txBody>
                  <a:tcPr marL="58326" marR="58326" marT="29163" marB="29163"/>
                </a:tc>
                <a:tc>
                  <a:txBody>
                    <a:bodyPr/>
                    <a:lstStyle/>
                    <a:p>
                      <a:r>
                        <a:rPr lang="en-US" sz="1100" dirty="0"/>
                        <a:t>Data augmentation, Improved accuracy</a:t>
                      </a:r>
                    </a:p>
                  </a:txBody>
                  <a:tcPr marL="58326" marR="58326" marT="29163" marB="29163"/>
                </a:tc>
                <a:extLst>
                  <a:ext uri="{0D108BD9-81ED-4DB2-BD59-A6C34878D82A}">
                    <a16:rowId xmlns:a16="http://schemas.microsoft.com/office/drawing/2014/main" val="168440133"/>
                  </a:ext>
                </a:extLst>
              </a:tr>
              <a:tr h="1118794">
                <a:tc>
                  <a:txBody>
                    <a:bodyPr/>
                    <a:lstStyle/>
                    <a:p>
                      <a:r>
                        <a:rPr lang="en-US" sz="1100" dirty="0"/>
                        <a:t>Last Model</a:t>
                      </a:r>
                    </a:p>
                  </a:txBody>
                  <a:tcPr marL="58326" marR="58326" marT="29163" marB="29163"/>
                </a:tc>
                <a:tc>
                  <a:txBody>
                    <a:bodyPr/>
                    <a:lstStyle/>
                    <a:p>
                      <a:r>
                        <a:rPr lang="en-US" sz="1100" dirty="0"/>
                        <a:t>86.94%</a:t>
                      </a:r>
                    </a:p>
                  </a:txBody>
                  <a:tcPr marL="58326" marR="58326" marT="29163" marB="29163"/>
                </a:tc>
                <a:tc>
                  <a:txBody>
                    <a:bodyPr/>
                    <a:lstStyle/>
                    <a:p>
                      <a:r>
                        <a:rPr lang="en-US" sz="1100" dirty="0"/>
                        <a:t>Transfer learning (Inception V3) , Data Augmentation , significantly improved accuracy , and fast training</a:t>
                      </a:r>
                    </a:p>
                  </a:txBody>
                  <a:tcPr marL="58326" marR="58326" marT="29163" marB="29163"/>
                </a:tc>
                <a:extLst>
                  <a:ext uri="{0D108BD9-81ED-4DB2-BD59-A6C34878D82A}">
                    <a16:rowId xmlns:a16="http://schemas.microsoft.com/office/drawing/2014/main" val="3446176733"/>
                  </a:ext>
                </a:extLst>
              </a:tr>
            </a:tbl>
          </a:graphicData>
        </a:graphic>
      </p:graphicFrame>
    </p:spTree>
    <p:extLst>
      <p:ext uri="{BB962C8B-B14F-4D97-AF65-F5344CB8AC3E}">
        <p14:creationId xmlns:p14="http://schemas.microsoft.com/office/powerpoint/2010/main" val="3422018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6" name="TextBox 6">
            <a:extLst>
              <a:ext uri="{FF2B5EF4-FFF2-40B4-BE49-F238E27FC236}">
                <a16:creationId xmlns:a16="http://schemas.microsoft.com/office/drawing/2014/main" id="{E6E83267-BB34-CD40-ECB6-C51EEDFBE93D}"/>
              </a:ext>
            </a:extLst>
          </p:cNvPr>
          <p:cNvSpPr txBox="1"/>
          <p:nvPr/>
        </p:nvSpPr>
        <p:spPr>
          <a:xfrm>
            <a:off x="9388049" y="-121094"/>
            <a:ext cx="2827601" cy="660950"/>
          </a:xfrm>
          <a:prstGeom prst="rect">
            <a:avLst/>
          </a:prstGeom>
        </p:spPr>
        <p:txBody>
          <a:bodyPr wrap="square" lIns="0" tIns="0" rIns="0" bIns="0" rtlCol="0" anchor="t">
            <a:spAutoFit/>
          </a:bodyPr>
          <a:lstStyle/>
          <a:p>
            <a:pPr algn="ctr">
              <a:lnSpc>
                <a:spcPts val="5850"/>
              </a:lnSpc>
            </a:pPr>
            <a:r>
              <a:rPr lang="en-US" sz="3200" spc="-175" dirty="0">
                <a:solidFill>
                  <a:srgbClr val="242424"/>
                </a:solidFill>
                <a:latin typeface="Open Sauce SemiBold"/>
              </a:rPr>
              <a:t>Methodology</a:t>
            </a:r>
          </a:p>
        </p:txBody>
      </p:sp>
      <p:sp>
        <p:nvSpPr>
          <p:cNvPr id="11" name="TextBox 14">
            <a:extLst>
              <a:ext uri="{FF2B5EF4-FFF2-40B4-BE49-F238E27FC236}">
                <a16:creationId xmlns:a16="http://schemas.microsoft.com/office/drawing/2014/main" id="{4EF2DC18-0364-685C-3B6C-FBA454F673CB}"/>
              </a:ext>
            </a:extLst>
          </p:cNvPr>
          <p:cNvSpPr txBox="1"/>
          <p:nvPr/>
        </p:nvSpPr>
        <p:spPr>
          <a:xfrm>
            <a:off x="7704333" y="472282"/>
            <a:ext cx="4511317" cy="641714"/>
          </a:xfrm>
          <a:prstGeom prst="rect">
            <a:avLst/>
          </a:prstGeom>
        </p:spPr>
        <p:txBody>
          <a:bodyPr wrap="square" lIns="0" tIns="0" rIns="0" bIns="0" rtlCol="0" anchor="t">
            <a:spAutoFit/>
          </a:bodyPr>
          <a:lstStyle/>
          <a:p>
            <a:pPr algn="ctr">
              <a:lnSpc>
                <a:spcPts val="5685"/>
              </a:lnSpc>
            </a:pPr>
            <a:r>
              <a:rPr lang="en-US" sz="3200" spc="-170" dirty="0">
                <a:solidFill>
                  <a:srgbClr val="242424"/>
                </a:solidFill>
                <a:latin typeface="Open Sauce SemiBold Bold"/>
              </a:rPr>
              <a:t>Evidence of Completion </a:t>
            </a:r>
          </a:p>
        </p:txBody>
      </p:sp>
      <p:sp>
        <p:nvSpPr>
          <p:cNvPr id="15" name="TextBox 14">
            <a:extLst>
              <a:ext uri="{FF2B5EF4-FFF2-40B4-BE49-F238E27FC236}">
                <a16:creationId xmlns:a16="http://schemas.microsoft.com/office/drawing/2014/main" id="{3C8DCC95-1FD7-D5C8-14E2-2FD20C164209}"/>
              </a:ext>
            </a:extLst>
          </p:cNvPr>
          <p:cNvSpPr txBox="1"/>
          <p:nvPr/>
        </p:nvSpPr>
        <p:spPr>
          <a:xfrm>
            <a:off x="3947803" y="1124174"/>
            <a:ext cx="3235181" cy="461665"/>
          </a:xfrm>
          <a:prstGeom prst="rect">
            <a:avLst/>
          </a:prstGeom>
          <a:noFill/>
        </p:spPr>
        <p:txBody>
          <a:bodyPr wrap="none" rtlCol="0">
            <a:spAutoFit/>
          </a:bodyPr>
          <a:lstStyle/>
          <a:p>
            <a:r>
              <a:rPr lang="en-US" sz="2400" b="1" dirty="0">
                <a:solidFill>
                  <a:schemeClr val="accent1">
                    <a:lumMod val="75000"/>
                  </a:schemeClr>
                </a:solidFill>
              </a:rPr>
              <a:t>Identify skin diseases</a:t>
            </a:r>
          </a:p>
        </p:txBody>
      </p:sp>
      <p:pic>
        <p:nvPicPr>
          <p:cNvPr id="16" name="Picture 15" descr="A computer screen shot of a program&#10;&#10;Description automatically generated">
            <a:extLst>
              <a:ext uri="{FF2B5EF4-FFF2-40B4-BE49-F238E27FC236}">
                <a16:creationId xmlns:a16="http://schemas.microsoft.com/office/drawing/2014/main" id="{65B7D05E-73D9-B748-055A-53446E9E76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57" y="1923628"/>
            <a:ext cx="4948517" cy="429188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D420D473-E3A0-A013-CE08-5325363247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0073" y="2040482"/>
            <a:ext cx="2814234" cy="3720388"/>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30D09631-DFE7-D275-8669-787E52E13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00393" y="2040482"/>
            <a:ext cx="2938166" cy="3688336"/>
          </a:xfrm>
          <a:prstGeom prst="rect">
            <a:avLst/>
          </a:prstGeom>
        </p:spPr>
      </p:pic>
    </p:spTree>
    <p:extLst>
      <p:ext uri="{BB962C8B-B14F-4D97-AF65-F5344CB8AC3E}">
        <p14:creationId xmlns:p14="http://schemas.microsoft.com/office/powerpoint/2010/main" val="102641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6" name="TextBox 6">
            <a:extLst>
              <a:ext uri="{FF2B5EF4-FFF2-40B4-BE49-F238E27FC236}">
                <a16:creationId xmlns:a16="http://schemas.microsoft.com/office/drawing/2014/main" id="{E6E83267-BB34-CD40-ECB6-C51EEDFBE93D}"/>
              </a:ext>
            </a:extLst>
          </p:cNvPr>
          <p:cNvSpPr txBox="1"/>
          <p:nvPr/>
        </p:nvSpPr>
        <p:spPr>
          <a:xfrm>
            <a:off x="9388049" y="-121094"/>
            <a:ext cx="2827601" cy="660950"/>
          </a:xfrm>
          <a:prstGeom prst="rect">
            <a:avLst/>
          </a:prstGeom>
        </p:spPr>
        <p:txBody>
          <a:bodyPr wrap="square" lIns="0" tIns="0" rIns="0" bIns="0" rtlCol="0" anchor="t">
            <a:spAutoFit/>
          </a:bodyPr>
          <a:lstStyle/>
          <a:p>
            <a:pPr algn="ctr">
              <a:lnSpc>
                <a:spcPts val="5850"/>
              </a:lnSpc>
            </a:pPr>
            <a:r>
              <a:rPr lang="en-US" sz="3200" spc="-175" dirty="0">
                <a:solidFill>
                  <a:srgbClr val="242424"/>
                </a:solidFill>
                <a:latin typeface="Open Sauce SemiBold"/>
              </a:rPr>
              <a:t>Methodology</a:t>
            </a:r>
          </a:p>
        </p:txBody>
      </p:sp>
      <p:sp>
        <p:nvSpPr>
          <p:cNvPr id="11" name="TextBox 14">
            <a:extLst>
              <a:ext uri="{FF2B5EF4-FFF2-40B4-BE49-F238E27FC236}">
                <a16:creationId xmlns:a16="http://schemas.microsoft.com/office/drawing/2014/main" id="{4EF2DC18-0364-685C-3B6C-FBA454F673CB}"/>
              </a:ext>
            </a:extLst>
          </p:cNvPr>
          <p:cNvSpPr txBox="1"/>
          <p:nvPr/>
        </p:nvSpPr>
        <p:spPr>
          <a:xfrm>
            <a:off x="7704333" y="472282"/>
            <a:ext cx="4511317" cy="641714"/>
          </a:xfrm>
          <a:prstGeom prst="rect">
            <a:avLst/>
          </a:prstGeom>
        </p:spPr>
        <p:txBody>
          <a:bodyPr wrap="square" lIns="0" tIns="0" rIns="0" bIns="0" rtlCol="0" anchor="t">
            <a:spAutoFit/>
          </a:bodyPr>
          <a:lstStyle/>
          <a:p>
            <a:pPr algn="ctr">
              <a:lnSpc>
                <a:spcPts val="5685"/>
              </a:lnSpc>
            </a:pPr>
            <a:r>
              <a:rPr lang="en-US" sz="3200" spc="-170" dirty="0">
                <a:solidFill>
                  <a:srgbClr val="242424"/>
                </a:solidFill>
                <a:latin typeface="Open Sauce SemiBold Bold"/>
              </a:rPr>
              <a:t>Evidence of Completion </a:t>
            </a:r>
          </a:p>
        </p:txBody>
      </p:sp>
      <p:sp>
        <p:nvSpPr>
          <p:cNvPr id="15" name="TextBox 14">
            <a:extLst>
              <a:ext uri="{FF2B5EF4-FFF2-40B4-BE49-F238E27FC236}">
                <a16:creationId xmlns:a16="http://schemas.microsoft.com/office/drawing/2014/main" id="{3C8DCC95-1FD7-D5C8-14E2-2FD20C164209}"/>
              </a:ext>
            </a:extLst>
          </p:cNvPr>
          <p:cNvSpPr txBox="1"/>
          <p:nvPr/>
        </p:nvSpPr>
        <p:spPr>
          <a:xfrm>
            <a:off x="3947803" y="1124174"/>
            <a:ext cx="3235181" cy="461665"/>
          </a:xfrm>
          <a:prstGeom prst="rect">
            <a:avLst/>
          </a:prstGeom>
          <a:noFill/>
        </p:spPr>
        <p:txBody>
          <a:bodyPr wrap="none" rtlCol="0">
            <a:spAutoFit/>
          </a:bodyPr>
          <a:lstStyle/>
          <a:p>
            <a:r>
              <a:rPr lang="en-US" sz="2400" b="1" dirty="0">
                <a:solidFill>
                  <a:schemeClr val="accent1">
                    <a:lumMod val="75000"/>
                  </a:schemeClr>
                </a:solidFill>
              </a:rPr>
              <a:t>Identify skin diseases</a:t>
            </a:r>
          </a:p>
        </p:txBody>
      </p:sp>
      <p:pic>
        <p:nvPicPr>
          <p:cNvPr id="4" name="Picture 3" descr="A computer screen shot of a program&#10;&#10;Description automatically generated">
            <a:extLst>
              <a:ext uri="{FF2B5EF4-FFF2-40B4-BE49-F238E27FC236}">
                <a16:creationId xmlns:a16="http://schemas.microsoft.com/office/drawing/2014/main" id="{857A9C89-7866-53A1-853B-816235A1D9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57" y="1923628"/>
            <a:ext cx="4948517" cy="4291886"/>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6F8102B8-9F70-2251-5AAE-48D4E36177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2226" y="2439218"/>
            <a:ext cx="6496384" cy="2609984"/>
          </a:xfrm>
          <a:prstGeom prst="rect">
            <a:avLst/>
          </a:prstGeom>
        </p:spPr>
      </p:pic>
    </p:spTree>
    <p:extLst>
      <p:ext uri="{BB962C8B-B14F-4D97-AF65-F5344CB8AC3E}">
        <p14:creationId xmlns:p14="http://schemas.microsoft.com/office/powerpoint/2010/main" val="959564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6" name="TextBox 6">
            <a:extLst>
              <a:ext uri="{FF2B5EF4-FFF2-40B4-BE49-F238E27FC236}">
                <a16:creationId xmlns:a16="http://schemas.microsoft.com/office/drawing/2014/main" id="{E6E83267-BB34-CD40-ECB6-C51EEDFBE93D}"/>
              </a:ext>
            </a:extLst>
          </p:cNvPr>
          <p:cNvSpPr txBox="1"/>
          <p:nvPr/>
        </p:nvSpPr>
        <p:spPr>
          <a:xfrm>
            <a:off x="9388049" y="-121094"/>
            <a:ext cx="2827601" cy="660950"/>
          </a:xfrm>
          <a:prstGeom prst="rect">
            <a:avLst/>
          </a:prstGeom>
        </p:spPr>
        <p:txBody>
          <a:bodyPr wrap="square" lIns="0" tIns="0" rIns="0" bIns="0" rtlCol="0" anchor="t">
            <a:spAutoFit/>
          </a:bodyPr>
          <a:lstStyle/>
          <a:p>
            <a:pPr algn="ctr">
              <a:lnSpc>
                <a:spcPts val="5850"/>
              </a:lnSpc>
            </a:pPr>
            <a:r>
              <a:rPr lang="en-US" sz="3200" spc="-175" dirty="0">
                <a:solidFill>
                  <a:srgbClr val="242424"/>
                </a:solidFill>
                <a:latin typeface="Open Sauce SemiBold"/>
              </a:rPr>
              <a:t>Methodology</a:t>
            </a:r>
          </a:p>
        </p:txBody>
      </p:sp>
      <p:sp>
        <p:nvSpPr>
          <p:cNvPr id="11" name="TextBox 14">
            <a:extLst>
              <a:ext uri="{FF2B5EF4-FFF2-40B4-BE49-F238E27FC236}">
                <a16:creationId xmlns:a16="http://schemas.microsoft.com/office/drawing/2014/main" id="{4EF2DC18-0364-685C-3B6C-FBA454F673CB}"/>
              </a:ext>
            </a:extLst>
          </p:cNvPr>
          <p:cNvSpPr txBox="1"/>
          <p:nvPr/>
        </p:nvSpPr>
        <p:spPr>
          <a:xfrm>
            <a:off x="7704333" y="472282"/>
            <a:ext cx="4511317" cy="641714"/>
          </a:xfrm>
          <a:prstGeom prst="rect">
            <a:avLst/>
          </a:prstGeom>
        </p:spPr>
        <p:txBody>
          <a:bodyPr wrap="square" lIns="0" tIns="0" rIns="0" bIns="0" rtlCol="0" anchor="t">
            <a:spAutoFit/>
          </a:bodyPr>
          <a:lstStyle/>
          <a:p>
            <a:pPr algn="ctr">
              <a:lnSpc>
                <a:spcPts val="5685"/>
              </a:lnSpc>
            </a:pPr>
            <a:r>
              <a:rPr lang="en-US" sz="3200" spc="-170" dirty="0">
                <a:solidFill>
                  <a:srgbClr val="242424"/>
                </a:solidFill>
                <a:latin typeface="Open Sauce SemiBold Bold"/>
              </a:rPr>
              <a:t>Evidence of Completion </a:t>
            </a:r>
          </a:p>
        </p:txBody>
      </p:sp>
      <p:sp>
        <p:nvSpPr>
          <p:cNvPr id="15" name="TextBox 14">
            <a:extLst>
              <a:ext uri="{FF2B5EF4-FFF2-40B4-BE49-F238E27FC236}">
                <a16:creationId xmlns:a16="http://schemas.microsoft.com/office/drawing/2014/main" id="{3C8DCC95-1FD7-D5C8-14E2-2FD20C164209}"/>
              </a:ext>
            </a:extLst>
          </p:cNvPr>
          <p:cNvSpPr txBox="1"/>
          <p:nvPr/>
        </p:nvSpPr>
        <p:spPr>
          <a:xfrm>
            <a:off x="3947803" y="1124174"/>
            <a:ext cx="3175356" cy="461665"/>
          </a:xfrm>
          <a:prstGeom prst="rect">
            <a:avLst/>
          </a:prstGeom>
          <a:noFill/>
        </p:spPr>
        <p:txBody>
          <a:bodyPr wrap="none" rtlCol="0">
            <a:spAutoFit/>
          </a:bodyPr>
          <a:lstStyle/>
          <a:p>
            <a:r>
              <a:rPr lang="en-US" sz="2400" b="1" dirty="0">
                <a:solidFill>
                  <a:schemeClr val="accent1">
                    <a:lumMod val="75000"/>
                  </a:schemeClr>
                </a:solidFill>
              </a:rPr>
              <a:t>Severity Assessment</a:t>
            </a:r>
          </a:p>
        </p:txBody>
      </p:sp>
      <p:pic>
        <p:nvPicPr>
          <p:cNvPr id="14" name="Picture 13" descr="A screenshot of a computer program&#10;&#10;Description automatically generated">
            <a:extLst>
              <a:ext uri="{FF2B5EF4-FFF2-40B4-BE49-F238E27FC236}">
                <a16:creationId xmlns:a16="http://schemas.microsoft.com/office/drawing/2014/main" id="{8AC6FA4D-0BD9-FC9B-547F-F664D056D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89" y="1964185"/>
            <a:ext cx="3233106" cy="3224199"/>
          </a:xfrm>
          <a:prstGeom prst="rect">
            <a:avLst/>
          </a:prstGeom>
        </p:spPr>
      </p:pic>
      <p:pic>
        <p:nvPicPr>
          <p:cNvPr id="20" name="Picture 19" descr="A cow with spots on it&#10;&#10;Description automatically generated">
            <a:extLst>
              <a:ext uri="{FF2B5EF4-FFF2-40B4-BE49-F238E27FC236}">
                <a16:creationId xmlns:a16="http://schemas.microsoft.com/office/drawing/2014/main" id="{7E98CCC6-3AC3-EC61-50B0-B652C1B205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6102" y="2894279"/>
            <a:ext cx="3676839" cy="2883048"/>
          </a:xfrm>
          <a:prstGeom prst="rect">
            <a:avLst/>
          </a:prstGeom>
        </p:spPr>
      </p:pic>
      <p:sp>
        <p:nvSpPr>
          <p:cNvPr id="21" name="TextBox 20">
            <a:extLst>
              <a:ext uri="{FF2B5EF4-FFF2-40B4-BE49-F238E27FC236}">
                <a16:creationId xmlns:a16="http://schemas.microsoft.com/office/drawing/2014/main" id="{BAD33E24-0E6C-D9E1-E14A-486C2CFEF165}"/>
              </a:ext>
            </a:extLst>
          </p:cNvPr>
          <p:cNvSpPr txBox="1"/>
          <p:nvPr/>
        </p:nvSpPr>
        <p:spPr>
          <a:xfrm>
            <a:off x="4149544" y="5856479"/>
            <a:ext cx="3678508" cy="461665"/>
          </a:xfrm>
          <a:prstGeom prst="rect">
            <a:avLst/>
          </a:prstGeom>
          <a:noFill/>
        </p:spPr>
        <p:txBody>
          <a:bodyPr wrap="none" rtlCol="0">
            <a:spAutoFit/>
          </a:bodyPr>
          <a:lstStyle/>
          <a:p>
            <a:r>
              <a:rPr lang="en-US" sz="2400" b="1" dirty="0">
                <a:solidFill>
                  <a:schemeClr val="accent1">
                    <a:lumMod val="75000"/>
                  </a:schemeClr>
                </a:solidFill>
              </a:rPr>
              <a:t>Severity Stage 3 :- Severe</a:t>
            </a:r>
          </a:p>
        </p:txBody>
      </p:sp>
      <p:pic>
        <p:nvPicPr>
          <p:cNvPr id="23" name="Picture 22" descr="A screenshot of a computer&#10;&#10;Description automatically generated">
            <a:extLst>
              <a:ext uri="{FF2B5EF4-FFF2-40B4-BE49-F238E27FC236}">
                <a16:creationId xmlns:a16="http://schemas.microsoft.com/office/drawing/2014/main" id="{7470D5DE-2552-22D8-591F-999DC73BED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5935" y="1573210"/>
            <a:ext cx="3492679" cy="2844946"/>
          </a:xfrm>
          <a:prstGeom prst="rect">
            <a:avLst/>
          </a:prstGeom>
        </p:spPr>
      </p:pic>
      <p:sp>
        <p:nvSpPr>
          <p:cNvPr id="24" name="TextBox 23">
            <a:extLst>
              <a:ext uri="{FF2B5EF4-FFF2-40B4-BE49-F238E27FC236}">
                <a16:creationId xmlns:a16="http://schemas.microsoft.com/office/drawing/2014/main" id="{8F3F4061-A70D-2A8C-A0ED-DD06D7083438}"/>
              </a:ext>
            </a:extLst>
          </p:cNvPr>
          <p:cNvSpPr txBox="1"/>
          <p:nvPr/>
        </p:nvSpPr>
        <p:spPr>
          <a:xfrm>
            <a:off x="8272926" y="4525306"/>
            <a:ext cx="3374129" cy="461665"/>
          </a:xfrm>
          <a:prstGeom prst="rect">
            <a:avLst/>
          </a:prstGeom>
          <a:noFill/>
        </p:spPr>
        <p:txBody>
          <a:bodyPr wrap="none" rtlCol="0">
            <a:spAutoFit/>
          </a:bodyPr>
          <a:lstStyle/>
          <a:p>
            <a:r>
              <a:rPr lang="en-US" sz="2400" b="1" dirty="0">
                <a:solidFill>
                  <a:schemeClr val="accent1">
                    <a:lumMod val="75000"/>
                  </a:schemeClr>
                </a:solidFill>
              </a:rPr>
              <a:t>Severity Stage 1 :- Mild</a:t>
            </a:r>
          </a:p>
        </p:txBody>
      </p:sp>
    </p:spTree>
    <p:extLst>
      <p:ext uri="{BB962C8B-B14F-4D97-AF65-F5344CB8AC3E}">
        <p14:creationId xmlns:p14="http://schemas.microsoft.com/office/powerpoint/2010/main" val="1179327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16" name="TextBox 15">
            <a:extLst>
              <a:ext uri="{FF2B5EF4-FFF2-40B4-BE49-F238E27FC236}">
                <a16:creationId xmlns:a16="http://schemas.microsoft.com/office/drawing/2014/main" id="{2B98D9B8-2489-405E-1ED7-751D0714EA08}"/>
              </a:ext>
            </a:extLst>
          </p:cNvPr>
          <p:cNvSpPr txBox="1"/>
          <p:nvPr/>
        </p:nvSpPr>
        <p:spPr>
          <a:xfrm>
            <a:off x="1675844" y="3256867"/>
            <a:ext cx="7341521" cy="1569660"/>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Ontology-based Information Extraction System for Sri Lankan Cattle Domain and Educating Small-scale Farmers</a:t>
            </a:r>
          </a:p>
        </p:txBody>
      </p:sp>
      <p:sp>
        <p:nvSpPr>
          <p:cNvPr id="17" name="Title 4">
            <a:extLst>
              <a:ext uri="{FF2B5EF4-FFF2-40B4-BE49-F238E27FC236}">
                <a16:creationId xmlns:a16="http://schemas.microsoft.com/office/drawing/2014/main" id="{48869C79-2153-A37F-25E0-8DDE4A9CE2B6}"/>
              </a:ext>
            </a:extLst>
          </p:cNvPr>
          <p:cNvSpPr txBox="1">
            <a:spLocks/>
          </p:cNvSpPr>
          <p:nvPr/>
        </p:nvSpPr>
        <p:spPr>
          <a:xfrm>
            <a:off x="2147766" y="1340572"/>
            <a:ext cx="6643401" cy="681038"/>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b="1" dirty="0">
                <a:latin typeface="Adobe Devanagari"/>
              </a:rPr>
              <a:t>IT20651824|K.A.D.D.S Jayawardhana</a:t>
            </a:r>
          </a:p>
        </p:txBody>
      </p:sp>
      <p:sp>
        <p:nvSpPr>
          <p:cNvPr id="19" name="Text Placeholder 5">
            <a:extLst>
              <a:ext uri="{FF2B5EF4-FFF2-40B4-BE49-F238E27FC236}">
                <a16:creationId xmlns:a16="http://schemas.microsoft.com/office/drawing/2014/main" id="{86A7DCF9-F167-454A-F191-A269B5E06FDF}"/>
              </a:ext>
            </a:extLst>
          </p:cNvPr>
          <p:cNvSpPr txBox="1">
            <a:spLocks/>
          </p:cNvSpPr>
          <p:nvPr/>
        </p:nvSpPr>
        <p:spPr>
          <a:xfrm>
            <a:off x="2168834" y="2077489"/>
            <a:ext cx="6251738" cy="868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Bachelor of Science (Hons) in Information Technology </a:t>
            </a:r>
          </a:p>
          <a:p>
            <a:pPr marL="0" indent="0">
              <a:buNone/>
            </a:pPr>
            <a:r>
              <a:rPr lang="en-US" sz="2000" dirty="0"/>
              <a:t>Specializing in Software Engineering</a:t>
            </a:r>
          </a:p>
        </p:txBody>
      </p:sp>
      <p:pic>
        <p:nvPicPr>
          <p:cNvPr id="5" name="Picture 4" descr="A person with a beard and mustache wearing a black shirt&#10;&#10;Description automatically generated">
            <a:extLst>
              <a:ext uri="{FF2B5EF4-FFF2-40B4-BE49-F238E27FC236}">
                <a16:creationId xmlns:a16="http://schemas.microsoft.com/office/drawing/2014/main" id="{0017DD19-DD55-46AA-520D-0AB761490E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16869" y="1478587"/>
            <a:ext cx="2595421" cy="2595421"/>
          </a:xfrm>
          <a:prstGeom prst="rect">
            <a:avLst/>
          </a:prstGeom>
        </p:spPr>
      </p:pic>
    </p:spTree>
    <p:extLst>
      <p:ext uri="{BB962C8B-B14F-4D97-AF65-F5344CB8AC3E}">
        <p14:creationId xmlns:p14="http://schemas.microsoft.com/office/powerpoint/2010/main" val="156326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5" name="TextBox 4">
            <a:extLst>
              <a:ext uri="{FF2B5EF4-FFF2-40B4-BE49-F238E27FC236}">
                <a16:creationId xmlns:a16="http://schemas.microsoft.com/office/drawing/2014/main" id="{E781CD15-5330-B887-E9FD-8FFF40F10E48}"/>
              </a:ext>
            </a:extLst>
          </p:cNvPr>
          <p:cNvSpPr txBox="1"/>
          <p:nvPr/>
        </p:nvSpPr>
        <p:spPr>
          <a:xfrm>
            <a:off x="2632335" y="1478587"/>
            <a:ext cx="7990714" cy="3539430"/>
          </a:xfrm>
          <a:prstGeom prst="rect">
            <a:avLst/>
          </a:prstGeom>
          <a:noFill/>
        </p:spPr>
        <p:txBody>
          <a:bodyPr wrap="none" rtlCol="0">
            <a:spAutoFit/>
          </a:bodyPr>
          <a:lstStyle/>
          <a:p>
            <a:pPr marL="285750" indent="-285750">
              <a:buFont typeface="Arial" panose="020B0604020202020204" pitchFamily="34" charset="0"/>
              <a:buChar char="•"/>
            </a:pPr>
            <a:r>
              <a:rPr lang="en-GB" sz="3200" dirty="0">
                <a:solidFill>
                  <a:schemeClr val="accent4">
                    <a:lumMod val="50000"/>
                  </a:schemeClr>
                </a:solidFill>
              </a:rPr>
              <a:t>The research gap?</a:t>
            </a:r>
          </a:p>
          <a:p>
            <a:endParaRPr lang="en-GB" sz="3200" dirty="0">
              <a:solidFill>
                <a:schemeClr val="accent4">
                  <a:lumMod val="50000"/>
                </a:schemeClr>
              </a:solidFill>
            </a:endParaRPr>
          </a:p>
          <a:p>
            <a:pPr marL="285750" indent="-285750">
              <a:buFont typeface="Arial" panose="020B0604020202020204" pitchFamily="34" charset="0"/>
              <a:buChar char="•"/>
            </a:pPr>
            <a:r>
              <a:rPr lang="en-GB" sz="3200" dirty="0">
                <a:solidFill>
                  <a:schemeClr val="accent4">
                    <a:lumMod val="50000"/>
                  </a:schemeClr>
                </a:solidFill>
              </a:rPr>
              <a:t>Our System Solution?</a:t>
            </a:r>
          </a:p>
          <a:p>
            <a:endParaRPr lang="en-GB" sz="3200" dirty="0">
              <a:solidFill>
                <a:schemeClr val="accent4">
                  <a:lumMod val="50000"/>
                </a:schemeClr>
              </a:solidFill>
            </a:endParaRPr>
          </a:p>
          <a:p>
            <a:pPr marL="285750" indent="-285750">
              <a:buFont typeface="Arial" panose="020B0604020202020204" pitchFamily="34" charset="0"/>
              <a:buChar char="•"/>
            </a:pPr>
            <a:r>
              <a:rPr lang="en-GB" sz="3200" dirty="0">
                <a:solidFill>
                  <a:schemeClr val="accent4">
                    <a:lumMod val="50000"/>
                  </a:schemeClr>
                </a:solidFill>
              </a:rPr>
              <a:t>Final Output (Application Demonstration)?</a:t>
            </a:r>
          </a:p>
          <a:p>
            <a:endParaRPr lang="en-GB" sz="3200" dirty="0">
              <a:solidFill>
                <a:schemeClr val="accent4">
                  <a:lumMod val="50000"/>
                </a:schemeClr>
              </a:solidFill>
            </a:endParaRPr>
          </a:p>
          <a:p>
            <a:pPr marL="285750" indent="-285750">
              <a:buFont typeface="Arial" panose="020B0604020202020204" pitchFamily="34" charset="0"/>
              <a:buChar char="•"/>
            </a:pPr>
            <a:r>
              <a:rPr lang="en-GB" sz="3200" dirty="0">
                <a:solidFill>
                  <a:schemeClr val="accent4">
                    <a:lumMod val="50000"/>
                  </a:schemeClr>
                </a:solidFill>
              </a:rPr>
              <a:t>Backend Ontology Development?</a:t>
            </a:r>
            <a:endParaRPr lang="en-LK" sz="3200" dirty="0">
              <a:solidFill>
                <a:schemeClr val="accent4">
                  <a:lumMod val="50000"/>
                </a:schemeClr>
              </a:solidFill>
            </a:endParaRPr>
          </a:p>
        </p:txBody>
      </p:sp>
    </p:spTree>
    <p:extLst>
      <p:ext uri="{BB962C8B-B14F-4D97-AF65-F5344CB8AC3E}">
        <p14:creationId xmlns:p14="http://schemas.microsoft.com/office/powerpoint/2010/main" val="4031961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13" name="TextBox 12">
            <a:extLst>
              <a:ext uri="{FF2B5EF4-FFF2-40B4-BE49-F238E27FC236}">
                <a16:creationId xmlns:a16="http://schemas.microsoft.com/office/drawing/2014/main" id="{3459E154-E268-298B-82CB-AE7EFAA2A9B3}"/>
              </a:ext>
            </a:extLst>
          </p:cNvPr>
          <p:cNvSpPr txBox="1"/>
          <p:nvPr/>
        </p:nvSpPr>
        <p:spPr>
          <a:xfrm>
            <a:off x="7530536" y="278246"/>
            <a:ext cx="4170664" cy="523220"/>
          </a:xfrm>
          <a:prstGeom prst="rect">
            <a:avLst/>
          </a:prstGeom>
          <a:noFill/>
        </p:spPr>
        <p:txBody>
          <a:bodyPr wrap="square" rtlCol="0">
            <a:spAutoFit/>
          </a:bodyPr>
          <a:lstStyle/>
          <a:p>
            <a:r>
              <a:rPr lang="en-US" sz="2800" dirty="0">
                <a:latin typeface="Arial" panose="020B0604020202020204" pitchFamily="34" charset="0"/>
              </a:rPr>
              <a:t>RESEARCH QUESTION</a:t>
            </a:r>
            <a:endParaRPr lang="en-LK" sz="2800" dirty="0"/>
          </a:p>
        </p:txBody>
      </p:sp>
      <p:pic>
        <p:nvPicPr>
          <p:cNvPr id="24" name="Picture 23" descr="A person in a glove holding a cow&#10;&#10;Description automatically generated with medium confidence">
            <a:extLst>
              <a:ext uri="{FF2B5EF4-FFF2-40B4-BE49-F238E27FC236}">
                <a16:creationId xmlns:a16="http://schemas.microsoft.com/office/drawing/2014/main" id="{65FF8246-8CF8-5B34-A5EB-D6560837F0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5359" y="4595012"/>
            <a:ext cx="2935287" cy="1651099"/>
          </a:xfrm>
          <a:prstGeom prst="rect">
            <a:avLst/>
          </a:prstGeom>
        </p:spPr>
      </p:pic>
      <p:pic>
        <p:nvPicPr>
          <p:cNvPr id="26" name="Picture 25" descr="A group of cows drinking water&#10;&#10;Description automatically generated">
            <a:extLst>
              <a:ext uri="{FF2B5EF4-FFF2-40B4-BE49-F238E27FC236}">
                <a16:creationId xmlns:a16="http://schemas.microsoft.com/office/drawing/2014/main" id="{876FCBB2-E8F6-AFB1-A07B-EC02DF2FCB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5800" y="4595011"/>
            <a:ext cx="2935287" cy="1651099"/>
          </a:xfrm>
          <a:prstGeom prst="rect">
            <a:avLst/>
          </a:prstGeom>
        </p:spPr>
      </p:pic>
      <p:pic>
        <p:nvPicPr>
          <p:cNvPr id="28" name="Picture 27" descr="A screen shot of a television news&#10;&#10;Description automatically generated">
            <a:extLst>
              <a:ext uri="{FF2B5EF4-FFF2-40B4-BE49-F238E27FC236}">
                <a16:creationId xmlns:a16="http://schemas.microsoft.com/office/drawing/2014/main" id="{ECEC916F-2518-95EF-CE57-6574582FE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2384" y="1531100"/>
            <a:ext cx="3016304" cy="1709493"/>
          </a:xfrm>
          <a:prstGeom prst="rect">
            <a:avLst/>
          </a:prstGeom>
        </p:spPr>
      </p:pic>
      <p:pic>
        <p:nvPicPr>
          <p:cNvPr id="22" name="Picture 21" descr="A screenshot of a phone&#10;&#10;Description automatically generated">
            <a:extLst>
              <a:ext uri="{FF2B5EF4-FFF2-40B4-BE49-F238E27FC236}">
                <a16:creationId xmlns:a16="http://schemas.microsoft.com/office/drawing/2014/main" id="{8F5EC02E-7059-C0E0-BB8E-9ADFBE1D65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6954" y="1127589"/>
            <a:ext cx="2223692" cy="3237515"/>
          </a:xfrm>
          <a:prstGeom prst="rect">
            <a:avLst/>
          </a:prstGeom>
        </p:spPr>
      </p:pic>
      <p:grpSp>
        <p:nvGrpSpPr>
          <p:cNvPr id="29" name="object 3">
            <a:extLst>
              <a:ext uri="{FF2B5EF4-FFF2-40B4-BE49-F238E27FC236}">
                <a16:creationId xmlns:a16="http://schemas.microsoft.com/office/drawing/2014/main" id="{11086468-8D43-5643-5A92-12E92B10F7AF}"/>
              </a:ext>
            </a:extLst>
          </p:cNvPr>
          <p:cNvGrpSpPr/>
          <p:nvPr/>
        </p:nvGrpSpPr>
        <p:grpSpPr>
          <a:xfrm>
            <a:off x="55405" y="472282"/>
            <a:ext cx="2577030" cy="1628800"/>
            <a:chOff x="0" y="0"/>
            <a:chExt cx="6015990" cy="3802379"/>
          </a:xfrm>
        </p:grpSpPr>
        <p:pic>
          <p:nvPicPr>
            <p:cNvPr id="30" name="object 4">
              <a:extLst>
                <a:ext uri="{FF2B5EF4-FFF2-40B4-BE49-F238E27FC236}">
                  <a16:creationId xmlns:a16="http://schemas.microsoft.com/office/drawing/2014/main" id="{40372C18-D1C4-EAA4-6453-6A58071A22B4}"/>
                </a:ext>
              </a:extLst>
            </p:cNvPr>
            <p:cNvPicPr/>
            <p:nvPr/>
          </p:nvPicPr>
          <p:blipFill>
            <a:blip r:embed="rId6" cstate="print"/>
            <a:stretch>
              <a:fillRect/>
            </a:stretch>
          </p:blipFill>
          <p:spPr>
            <a:xfrm>
              <a:off x="3115917" y="157749"/>
              <a:ext cx="2899840" cy="2191436"/>
            </a:xfrm>
            <a:prstGeom prst="rect">
              <a:avLst/>
            </a:prstGeom>
          </p:spPr>
        </p:pic>
        <p:sp>
          <p:nvSpPr>
            <p:cNvPr id="31" name="object 5">
              <a:extLst>
                <a:ext uri="{FF2B5EF4-FFF2-40B4-BE49-F238E27FC236}">
                  <a16:creationId xmlns:a16="http://schemas.microsoft.com/office/drawing/2014/main" id="{421AC506-82D6-6025-2FE4-E3B930F85100}"/>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32" name="object 6">
              <a:extLst>
                <a:ext uri="{FF2B5EF4-FFF2-40B4-BE49-F238E27FC236}">
                  <a16:creationId xmlns:a16="http://schemas.microsoft.com/office/drawing/2014/main" id="{D7048D79-64C7-44D8-84E3-17A26FC43253}"/>
                </a:ext>
              </a:extLst>
            </p:cNvPr>
            <p:cNvPicPr/>
            <p:nvPr/>
          </p:nvPicPr>
          <p:blipFill>
            <a:blip r:embed="rId7" cstate="print"/>
            <a:stretch>
              <a:fillRect/>
            </a:stretch>
          </p:blipFill>
          <p:spPr>
            <a:xfrm>
              <a:off x="0" y="0"/>
              <a:ext cx="4038599" cy="3802098"/>
            </a:xfrm>
            <a:prstGeom prst="rect">
              <a:avLst/>
            </a:prstGeom>
          </p:spPr>
        </p:pic>
      </p:grpSp>
      <p:pic>
        <p:nvPicPr>
          <p:cNvPr id="33" name="object 2">
            <a:extLst>
              <a:ext uri="{FF2B5EF4-FFF2-40B4-BE49-F238E27FC236}">
                <a16:creationId xmlns:a16="http://schemas.microsoft.com/office/drawing/2014/main" id="{9CB85930-42C8-913E-2A1C-13ADC3035256}"/>
              </a:ext>
            </a:extLst>
          </p:cNvPr>
          <p:cNvPicPr/>
          <p:nvPr/>
        </p:nvPicPr>
        <p:blipFill>
          <a:blip r:embed="rId8" cstate="print"/>
          <a:stretch>
            <a:fillRect/>
          </a:stretch>
        </p:blipFill>
        <p:spPr>
          <a:xfrm>
            <a:off x="130130" y="4757039"/>
            <a:ext cx="2279576" cy="1628399"/>
          </a:xfrm>
          <a:prstGeom prst="rect">
            <a:avLst/>
          </a:prstGeom>
        </p:spPr>
      </p:pic>
      <p:pic>
        <p:nvPicPr>
          <p:cNvPr id="36" name="object 10">
            <a:extLst>
              <a:ext uri="{FF2B5EF4-FFF2-40B4-BE49-F238E27FC236}">
                <a16:creationId xmlns:a16="http://schemas.microsoft.com/office/drawing/2014/main" id="{AC6B2C85-2090-39B9-E99F-E4E318EEE470}"/>
              </a:ext>
            </a:extLst>
          </p:cNvPr>
          <p:cNvPicPr/>
          <p:nvPr/>
        </p:nvPicPr>
        <p:blipFill>
          <a:blip r:embed="rId9" cstate="print"/>
          <a:stretch>
            <a:fillRect/>
          </a:stretch>
        </p:blipFill>
        <p:spPr>
          <a:xfrm>
            <a:off x="856376" y="5255678"/>
            <a:ext cx="1312458" cy="1062466"/>
          </a:xfrm>
          <a:prstGeom prst="rect">
            <a:avLst/>
          </a:prstGeom>
        </p:spPr>
      </p:pic>
      <p:sp>
        <p:nvSpPr>
          <p:cNvPr id="37" name="object 19">
            <a:extLst>
              <a:ext uri="{FF2B5EF4-FFF2-40B4-BE49-F238E27FC236}">
                <a16:creationId xmlns:a16="http://schemas.microsoft.com/office/drawing/2014/main" id="{3C9B07DD-6B0C-4359-559C-6E888CDA82B3}"/>
              </a:ext>
            </a:extLst>
          </p:cNvPr>
          <p:cNvSpPr/>
          <p:nvPr/>
        </p:nvSpPr>
        <p:spPr>
          <a:xfrm>
            <a:off x="506859" y="1776808"/>
            <a:ext cx="5256584" cy="2639754"/>
          </a:xfrm>
          <a:custGeom>
            <a:avLst/>
            <a:gdLst/>
            <a:ahLst/>
            <a:cxnLst/>
            <a:rect l="l" t="t" r="r" b="b"/>
            <a:pathLst>
              <a:path w="11858625" h="3781425">
                <a:moveTo>
                  <a:pt x="11490252" y="3781425"/>
                </a:moveTo>
                <a:lnTo>
                  <a:pt x="367984" y="3781425"/>
                </a:lnTo>
                <a:lnTo>
                  <a:pt x="321917" y="3778553"/>
                </a:lnTo>
                <a:lnTo>
                  <a:pt x="277531" y="3770169"/>
                </a:lnTo>
                <a:lnTo>
                  <a:pt x="235175" y="3756622"/>
                </a:lnTo>
                <a:lnTo>
                  <a:pt x="195199" y="3738260"/>
                </a:lnTo>
                <a:lnTo>
                  <a:pt x="157950" y="3715431"/>
                </a:lnTo>
                <a:lnTo>
                  <a:pt x="123778" y="3688484"/>
                </a:lnTo>
                <a:lnTo>
                  <a:pt x="93031" y="3657767"/>
                </a:lnTo>
                <a:lnTo>
                  <a:pt x="66057" y="3623628"/>
                </a:lnTo>
                <a:lnTo>
                  <a:pt x="43206" y="3586416"/>
                </a:lnTo>
                <a:lnTo>
                  <a:pt x="24826" y="3546478"/>
                </a:lnTo>
                <a:lnTo>
                  <a:pt x="11266" y="3504164"/>
                </a:lnTo>
                <a:lnTo>
                  <a:pt x="2874" y="3459821"/>
                </a:lnTo>
                <a:lnTo>
                  <a:pt x="0" y="3413798"/>
                </a:lnTo>
                <a:lnTo>
                  <a:pt x="0" y="367626"/>
                </a:lnTo>
                <a:lnTo>
                  <a:pt x="2874" y="321603"/>
                </a:lnTo>
                <a:lnTo>
                  <a:pt x="11266" y="277260"/>
                </a:lnTo>
                <a:lnTo>
                  <a:pt x="24826" y="234946"/>
                </a:lnTo>
                <a:lnTo>
                  <a:pt x="43206" y="195008"/>
                </a:lnTo>
                <a:lnTo>
                  <a:pt x="66057" y="157796"/>
                </a:lnTo>
                <a:lnTo>
                  <a:pt x="93031" y="123657"/>
                </a:lnTo>
                <a:lnTo>
                  <a:pt x="123778" y="92940"/>
                </a:lnTo>
                <a:lnTo>
                  <a:pt x="157950" y="65993"/>
                </a:lnTo>
                <a:lnTo>
                  <a:pt x="195199" y="43164"/>
                </a:lnTo>
                <a:lnTo>
                  <a:pt x="235175" y="24802"/>
                </a:lnTo>
                <a:lnTo>
                  <a:pt x="277531" y="11255"/>
                </a:lnTo>
                <a:lnTo>
                  <a:pt x="321917" y="2871"/>
                </a:lnTo>
                <a:lnTo>
                  <a:pt x="367984" y="0"/>
                </a:lnTo>
                <a:lnTo>
                  <a:pt x="11490252" y="0"/>
                </a:lnTo>
                <a:lnTo>
                  <a:pt x="11536320" y="2871"/>
                </a:lnTo>
                <a:lnTo>
                  <a:pt x="11580706" y="11255"/>
                </a:lnTo>
                <a:lnTo>
                  <a:pt x="11623062" y="24802"/>
                </a:lnTo>
                <a:lnTo>
                  <a:pt x="11663038" y="43164"/>
                </a:lnTo>
                <a:lnTo>
                  <a:pt x="11700287" y="65993"/>
                </a:lnTo>
                <a:lnTo>
                  <a:pt x="11734459" y="92940"/>
                </a:lnTo>
                <a:lnTo>
                  <a:pt x="11765206" y="123657"/>
                </a:lnTo>
                <a:lnTo>
                  <a:pt x="11792180" y="157796"/>
                </a:lnTo>
                <a:lnTo>
                  <a:pt x="11815031" y="195008"/>
                </a:lnTo>
                <a:lnTo>
                  <a:pt x="11833411" y="234946"/>
                </a:lnTo>
                <a:lnTo>
                  <a:pt x="11846971" y="277260"/>
                </a:lnTo>
                <a:lnTo>
                  <a:pt x="11855363" y="321603"/>
                </a:lnTo>
                <a:lnTo>
                  <a:pt x="11858238" y="367626"/>
                </a:lnTo>
                <a:lnTo>
                  <a:pt x="11858238" y="3413798"/>
                </a:lnTo>
                <a:lnTo>
                  <a:pt x="11855363" y="3459821"/>
                </a:lnTo>
                <a:lnTo>
                  <a:pt x="11846971" y="3504164"/>
                </a:lnTo>
                <a:lnTo>
                  <a:pt x="11833411" y="3546478"/>
                </a:lnTo>
                <a:lnTo>
                  <a:pt x="11815031" y="3586416"/>
                </a:lnTo>
                <a:lnTo>
                  <a:pt x="11792180" y="3623628"/>
                </a:lnTo>
                <a:lnTo>
                  <a:pt x="11765206" y="3657767"/>
                </a:lnTo>
                <a:lnTo>
                  <a:pt x="11734459" y="3688484"/>
                </a:lnTo>
                <a:lnTo>
                  <a:pt x="11700287" y="3715431"/>
                </a:lnTo>
                <a:lnTo>
                  <a:pt x="11663038" y="3738260"/>
                </a:lnTo>
                <a:lnTo>
                  <a:pt x="11623062" y="3756622"/>
                </a:lnTo>
                <a:lnTo>
                  <a:pt x="11580706" y="3770169"/>
                </a:lnTo>
                <a:lnTo>
                  <a:pt x="11536320" y="3778553"/>
                </a:lnTo>
                <a:lnTo>
                  <a:pt x="11490252" y="3781425"/>
                </a:lnTo>
                <a:close/>
              </a:path>
            </a:pathLst>
          </a:custGeom>
          <a:solidFill>
            <a:srgbClr val="C2E7C6"/>
          </a:solidFill>
        </p:spPr>
        <p:txBody>
          <a:bodyPr wrap="square" lIns="0" tIns="0" rIns="0" bIns="0" rtlCol="0"/>
          <a:lstStyle/>
          <a:p>
            <a:endParaRPr dirty="0">
              <a:solidFill>
                <a:srgbClr val="FFC000"/>
              </a:solidFill>
            </a:endParaRPr>
          </a:p>
        </p:txBody>
      </p:sp>
      <p:sp>
        <p:nvSpPr>
          <p:cNvPr id="38" name="TextBox 37">
            <a:extLst>
              <a:ext uri="{FF2B5EF4-FFF2-40B4-BE49-F238E27FC236}">
                <a16:creationId xmlns:a16="http://schemas.microsoft.com/office/drawing/2014/main" id="{C15915E9-25A1-3133-77B1-4100FE3B6E70}"/>
              </a:ext>
            </a:extLst>
          </p:cNvPr>
          <p:cNvSpPr txBox="1"/>
          <p:nvPr/>
        </p:nvSpPr>
        <p:spPr>
          <a:xfrm>
            <a:off x="639666" y="1992232"/>
            <a:ext cx="4959496" cy="2308324"/>
          </a:xfrm>
          <a:prstGeom prst="rect">
            <a:avLst/>
          </a:prstGeom>
          <a:noFill/>
        </p:spPr>
        <p:txBody>
          <a:bodyPr wrap="square" rtlCol="0">
            <a:spAutoFit/>
          </a:bodyPr>
          <a:lstStyle/>
          <a:p>
            <a:r>
              <a:rPr lang="en-GB" b="1" i="0" dirty="0">
                <a:effectLst/>
                <a:latin typeface="Arial" panose="020B0604020202020204" pitchFamily="34" charset="0"/>
                <a:cs typeface="Arial" panose="020B0604020202020204" pitchFamily="34" charset="0"/>
              </a:rPr>
              <a:t>"How does the lack of knowledge regarding cattle health and well-being among small-scale farmers in Sri Lanka affect the prevalence of diseases and infections in their cattle, and what are the most effective strategies for improving awareness and management of cattle health within this community?"</a:t>
            </a:r>
            <a:endParaRPr lang="en-LK"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369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8DF67F24-A8CB-2C24-05BC-BE368C7B6A96}"/>
              </a:ext>
            </a:extLst>
          </p:cNvPr>
          <p:cNvGrpSpPr/>
          <p:nvPr/>
        </p:nvGrpSpPr>
        <p:grpSpPr>
          <a:xfrm>
            <a:off x="0" y="0"/>
            <a:ext cx="12191999" cy="6858000"/>
            <a:chOff x="0" y="0"/>
            <a:chExt cx="18287998" cy="10286999"/>
          </a:xfrm>
        </p:grpSpPr>
        <p:pic>
          <p:nvPicPr>
            <p:cNvPr id="5" name="object 3">
              <a:extLst>
                <a:ext uri="{FF2B5EF4-FFF2-40B4-BE49-F238E27FC236}">
                  <a16:creationId xmlns:a16="http://schemas.microsoft.com/office/drawing/2014/main" id="{0D1CBBD1-5B5A-996D-F8BE-380526F190D7}"/>
                </a:ext>
              </a:extLst>
            </p:cNvPr>
            <p:cNvPicPr/>
            <p:nvPr/>
          </p:nvPicPr>
          <p:blipFill>
            <a:blip r:embed="rId2" cstate="print"/>
            <a:stretch>
              <a:fillRect/>
            </a:stretch>
          </p:blipFill>
          <p:spPr>
            <a:xfrm>
              <a:off x="0" y="0"/>
              <a:ext cx="15481417" cy="10286998"/>
            </a:xfrm>
            <a:prstGeom prst="rect">
              <a:avLst/>
            </a:prstGeom>
          </p:spPr>
        </p:pic>
        <p:pic>
          <p:nvPicPr>
            <p:cNvPr id="6" name="object 4">
              <a:extLst>
                <a:ext uri="{FF2B5EF4-FFF2-40B4-BE49-F238E27FC236}">
                  <a16:creationId xmlns:a16="http://schemas.microsoft.com/office/drawing/2014/main" id="{E79396E6-8EBF-D241-0146-6560CFB2539A}"/>
                </a:ext>
              </a:extLst>
            </p:cNvPr>
            <p:cNvPicPr/>
            <p:nvPr/>
          </p:nvPicPr>
          <p:blipFill>
            <a:blip r:embed="rId3" cstate="print"/>
            <a:stretch>
              <a:fillRect/>
            </a:stretch>
          </p:blipFill>
          <p:spPr>
            <a:xfrm>
              <a:off x="2383026" y="0"/>
              <a:ext cx="15904972" cy="10286998"/>
            </a:xfrm>
            <a:prstGeom prst="rect">
              <a:avLst/>
            </a:prstGeom>
          </p:spPr>
        </p:pic>
        <p:pic>
          <p:nvPicPr>
            <p:cNvPr id="7" name="object 5">
              <a:extLst>
                <a:ext uri="{FF2B5EF4-FFF2-40B4-BE49-F238E27FC236}">
                  <a16:creationId xmlns:a16="http://schemas.microsoft.com/office/drawing/2014/main" id="{044C2B47-9D15-488A-0252-AC3EBDD97B09}"/>
                </a:ext>
              </a:extLst>
            </p:cNvPr>
            <p:cNvPicPr/>
            <p:nvPr/>
          </p:nvPicPr>
          <p:blipFill>
            <a:blip r:embed="rId4" cstate="print"/>
            <a:stretch>
              <a:fillRect/>
            </a:stretch>
          </p:blipFill>
          <p:spPr>
            <a:xfrm>
              <a:off x="6021207" y="9134526"/>
              <a:ext cx="12266791" cy="1152473"/>
            </a:xfrm>
            <a:prstGeom prst="rect">
              <a:avLst/>
            </a:prstGeom>
          </p:spPr>
        </p:pic>
        <p:pic>
          <p:nvPicPr>
            <p:cNvPr id="8" name="object 6">
              <a:extLst>
                <a:ext uri="{FF2B5EF4-FFF2-40B4-BE49-F238E27FC236}">
                  <a16:creationId xmlns:a16="http://schemas.microsoft.com/office/drawing/2014/main" id="{A54AD672-8699-2807-B7B9-F1B9D02C28F6}"/>
                </a:ext>
              </a:extLst>
            </p:cNvPr>
            <p:cNvPicPr/>
            <p:nvPr/>
          </p:nvPicPr>
          <p:blipFill>
            <a:blip r:embed="rId5" cstate="print"/>
            <a:stretch>
              <a:fillRect/>
            </a:stretch>
          </p:blipFill>
          <p:spPr>
            <a:xfrm>
              <a:off x="0" y="9134526"/>
              <a:ext cx="6019799" cy="1123949"/>
            </a:xfrm>
            <a:prstGeom prst="rect">
              <a:avLst/>
            </a:prstGeom>
          </p:spPr>
        </p:pic>
      </p:grpSp>
      <p:sp>
        <p:nvSpPr>
          <p:cNvPr id="14" name="object 12">
            <a:extLst>
              <a:ext uri="{FF2B5EF4-FFF2-40B4-BE49-F238E27FC236}">
                <a16:creationId xmlns:a16="http://schemas.microsoft.com/office/drawing/2014/main" id="{8232B9CA-C4C8-6A54-5E36-01285E518FA8}"/>
              </a:ext>
            </a:extLst>
          </p:cNvPr>
          <p:cNvSpPr txBox="1">
            <a:spLocks/>
          </p:cNvSpPr>
          <p:nvPr/>
        </p:nvSpPr>
        <p:spPr>
          <a:xfrm>
            <a:off x="1588684" y="273424"/>
            <a:ext cx="9366885" cy="321242"/>
          </a:xfrm>
          <a:prstGeom prst="rect">
            <a:avLst/>
          </a:prstGeom>
        </p:spPr>
        <p:txBody>
          <a:bodyPr vert="horz" wrap="square" lIns="0" tIns="13335"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5"/>
              </a:spcBef>
            </a:pPr>
            <a:r>
              <a:rPr lang="en-US" sz="2000" spc="1700" dirty="0">
                <a:solidFill>
                  <a:srgbClr val="1B1F13"/>
                </a:solidFill>
                <a:latin typeface="Verdana"/>
                <a:cs typeface="Verdana"/>
              </a:rPr>
              <a:t>Meet</a:t>
            </a:r>
            <a:r>
              <a:rPr lang="en-US" sz="2000" spc="240" dirty="0">
                <a:solidFill>
                  <a:srgbClr val="1B1F13"/>
                </a:solidFill>
                <a:latin typeface="Verdana"/>
                <a:cs typeface="Verdana"/>
              </a:rPr>
              <a:t> </a:t>
            </a:r>
            <a:r>
              <a:rPr lang="en-US" sz="2000" spc="1370" dirty="0">
                <a:solidFill>
                  <a:srgbClr val="1B1F13"/>
                </a:solidFill>
                <a:latin typeface="Verdana"/>
                <a:cs typeface="Verdana"/>
              </a:rPr>
              <a:t>Our</a:t>
            </a:r>
            <a:r>
              <a:rPr lang="en-US" sz="2000" spc="240" dirty="0">
                <a:solidFill>
                  <a:srgbClr val="1B1F13"/>
                </a:solidFill>
                <a:latin typeface="Verdana"/>
                <a:cs typeface="Verdana"/>
              </a:rPr>
              <a:t> </a:t>
            </a:r>
            <a:r>
              <a:rPr lang="en-US" sz="2000" spc="1215" dirty="0">
                <a:solidFill>
                  <a:srgbClr val="1B1F13"/>
                </a:solidFill>
                <a:latin typeface="Verdana"/>
                <a:cs typeface="Verdana"/>
              </a:rPr>
              <a:t>Team</a:t>
            </a:r>
            <a:r>
              <a:rPr lang="en-US" sz="2000" spc="1215" dirty="0">
                <a:solidFill>
                  <a:srgbClr val="1B1F13"/>
                </a:solidFill>
                <a:latin typeface="Sitka Text"/>
                <a:cs typeface="Sitka Text"/>
              </a:rPr>
              <a:t>!</a:t>
            </a:r>
            <a:endParaRPr lang="en-US" sz="2000" dirty="0">
              <a:latin typeface="Sitka Text"/>
              <a:cs typeface="Sitka Text"/>
            </a:endParaRPr>
          </a:p>
        </p:txBody>
      </p:sp>
      <p:pic>
        <p:nvPicPr>
          <p:cNvPr id="15" name="Picture 14" descr="A person with glasses and a beard&#10;&#10;Description automatically generated">
            <a:extLst>
              <a:ext uri="{FF2B5EF4-FFF2-40B4-BE49-F238E27FC236}">
                <a16:creationId xmlns:a16="http://schemas.microsoft.com/office/drawing/2014/main" id="{DA99BD7E-6695-8CE7-D02D-24AC934AE5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763" y="3245807"/>
            <a:ext cx="1681696" cy="1991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object 16">
            <a:extLst>
              <a:ext uri="{FF2B5EF4-FFF2-40B4-BE49-F238E27FC236}">
                <a16:creationId xmlns:a16="http://schemas.microsoft.com/office/drawing/2014/main" id="{52597370-5B10-6830-11B1-9D27A9684894}"/>
              </a:ext>
            </a:extLst>
          </p:cNvPr>
          <p:cNvSpPr txBox="1"/>
          <p:nvPr/>
        </p:nvSpPr>
        <p:spPr>
          <a:xfrm>
            <a:off x="1004275" y="5377777"/>
            <a:ext cx="1656184" cy="571503"/>
          </a:xfrm>
          <a:prstGeom prst="rect">
            <a:avLst/>
          </a:prstGeom>
        </p:spPr>
        <p:txBody>
          <a:bodyPr vert="horz" wrap="square" lIns="0" tIns="12065" rIns="0" bIns="0" rtlCol="0">
            <a:spAutoFit/>
          </a:bodyPr>
          <a:lstStyle/>
          <a:p>
            <a:pPr marL="720090" marR="5080" indent="-708025">
              <a:lnSpc>
                <a:spcPct val="115900"/>
              </a:lnSpc>
              <a:spcBef>
                <a:spcPts val="95"/>
              </a:spcBef>
            </a:pPr>
            <a:r>
              <a:rPr lang="en-US" sz="1600" b="1" spc="-5" dirty="0">
                <a:latin typeface="Arial"/>
                <a:cs typeface="Arial"/>
              </a:rPr>
              <a:t>Nawarathna N.N</a:t>
            </a:r>
          </a:p>
          <a:p>
            <a:pPr marL="720090" marR="5080" indent="-708025">
              <a:lnSpc>
                <a:spcPct val="115900"/>
              </a:lnSpc>
              <a:spcBef>
                <a:spcPts val="95"/>
              </a:spcBef>
            </a:pPr>
            <a:r>
              <a:rPr sz="1600" b="1" spc="-5" dirty="0">
                <a:latin typeface="Arial"/>
                <a:cs typeface="Arial"/>
              </a:rPr>
              <a:t> </a:t>
            </a:r>
            <a:r>
              <a:rPr sz="1600" b="1" spc="-1125" dirty="0">
                <a:latin typeface="Arial"/>
                <a:cs typeface="Arial"/>
              </a:rPr>
              <a:t> </a:t>
            </a:r>
            <a:r>
              <a:rPr sz="1600" b="1" spc="-5" dirty="0">
                <a:latin typeface="Arial"/>
                <a:cs typeface="Arial"/>
              </a:rPr>
              <a:t>IT</a:t>
            </a:r>
            <a:r>
              <a:rPr lang="en-US" sz="1600" b="1" spc="-5" dirty="0">
                <a:latin typeface="Arial"/>
                <a:cs typeface="Arial"/>
              </a:rPr>
              <a:t>20654658</a:t>
            </a:r>
            <a:endParaRPr sz="1600" dirty="0">
              <a:latin typeface="Arial"/>
              <a:cs typeface="Arial"/>
            </a:endParaRPr>
          </a:p>
        </p:txBody>
      </p:sp>
      <p:pic>
        <p:nvPicPr>
          <p:cNvPr id="2" name="Picture 1">
            <a:extLst>
              <a:ext uri="{FF2B5EF4-FFF2-40B4-BE49-F238E27FC236}">
                <a16:creationId xmlns:a16="http://schemas.microsoft.com/office/drawing/2014/main" id="{2363678E-C3CD-5B94-3D62-916140BD54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2959" y="3228551"/>
            <a:ext cx="1733263" cy="1939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person in a blue shirt&#10;&#10;Description automatically generated">
            <a:extLst>
              <a:ext uri="{FF2B5EF4-FFF2-40B4-BE49-F238E27FC236}">
                <a16:creationId xmlns:a16="http://schemas.microsoft.com/office/drawing/2014/main" id="{FFBC5440-7820-034E-5F5F-5FE791C12A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15671" y="3295110"/>
            <a:ext cx="1785612" cy="1807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419876DB-8979-D84B-114A-1BD9CFD07B1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44662" y="3315622"/>
            <a:ext cx="1842974" cy="18429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9" name="object 16">
            <a:extLst>
              <a:ext uri="{FF2B5EF4-FFF2-40B4-BE49-F238E27FC236}">
                <a16:creationId xmlns:a16="http://schemas.microsoft.com/office/drawing/2014/main" id="{A805AA6B-58C8-7DE9-1D32-3CC9F5D4959D}"/>
              </a:ext>
            </a:extLst>
          </p:cNvPr>
          <p:cNvSpPr txBox="1"/>
          <p:nvPr/>
        </p:nvSpPr>
        <p:spPr>
          <a:xfrm>
            <a:off x="6302312" y="5302282"/>
            <a:ext cx="1656184" cy="571503"/>
          </a:xfrm>
          <a:prstGeom prst="rect">
            <a:avLst/>
          </a:prstGeom>
        </p:spPr>
        <p:txBody>
          <a:bodyPr vert="horz" wrap="square" lIns="0" tIns="12065" rIns="0" bIns="0" rtlCol="0">
            <a:spAutoFit/>
          </a:bodyPr>
          <a:lstStyle/>
          <a:p>
            <a:pPr marL="720090" marR="5080" indent="-708025">
              <a:lnSpc>
                <a:spcPct val="115900"/>
              </a:lnSpc>
              <a:spcBef>
                <a:spcPts val="95"/>
              </a:spcBef>
            </a:pPr>
            <a:r>
              <a:rPr lang="en-US" sz="1600" b="1" spc="-5" dirty="0" err="1">
                <a:latin typeface="Arial"/>
                <a:cs typeface="Arial"/>
              </a:rPr>
              <a:t>M.G.K.Chethani</a:t>
            </a:r>
            <a:endParaRPr lang="en-US" sz="1600" b="1" spc="-5" dirty="0">
              <a:latin typeface="Arial"/>
              <a:cs typeface="Arial"/>
            </a:endParaRPr>
          </a:p>
          <a:p>
            <a:pPr marL="720090" marR="5080" indent="-708025">
              <a:lnSpc>
                <a:spcPct val="115900"/>
              </a:lnSpc>
              <a:spcBef>
                <a:spcPts val="95"/>
              </a:spcBef>
            </a:pPr>
            <a:r>
              <a:rPr sz="1600" b="1" spc="-5" dirty="0">
                <a:latin typeface="Arial"/>
                <a:cs typeface="Arial"/>
              </a:rPr>
              <a:t> </a:t>
            </a:r>
            <a:r>
              <a:rPr sz="1600" b="1" spc="-1125" dirty="0">
                <a:latin typeface="Arial"/>
                <a:cs typeface="Arial"/>
              </a:rPr>
              <a:t> </a:t>
            </a:r>
            <a:r>
              <a:rPr sz="1600" b="1" spc="-5" dirty="0">
                <a:latin typeface="Arial"/>
                <a:cs typeface="Arial"/>
              </a:rPr>
              <a:t>IT</a:t>
            </a:r>
            <a:r>
              <a:rPr lang="en-US" sz="1600" b="1" spc="-5" dirty="0">
                <a:latin typeface="Arial"/>
                <a:cs typeface="Arial"/>
              </a:rPr>
              <a:t>20659226</a:t>
            </a:r>
            <a:endParaRPr sz="1600" dirty="0">
              <a:latin typeface="Arial"/>
              <a:cs typeface="Arial"/>
            </a:endParaRPr>
          </a:p>
        </p:txBody>
      </p:sp>
      <p:sp>
        <p:nvSpPr>
          <p:cNvPr id="9" name="object 16">
            <a:extLst>
              <a:ext uri="{FF2B5EF4-FFF2-40B4-BE49-F238E27FC236}">
                <a16:creationId xmlns:a16="http://schemas.microsoft.com/office/drawing/2014/main" id="{34BA3D8D-8549-95A4-10EF-0626F3AEB4BB}"/>
              </a:ext>
            </a:extLst>
          </p:cNvPr>
          <p:cNvSpPr txBox="1"/>
          <p:nvPr/>
        </p:nvSpPr>
        <p:spPr>
          <a:xfrm>
            <a:off x="3168902" y="5311226"/>
            <a:ext cx="2564548" cy="503279"/>
          </a:xfrm>
          <a:prstGeom prst="rect">
            <a:avLst/>
          </a:prstGeom>
        </p:spPr>
        <p:txBody>
          <a:bodyPr vert="horz" wrap="square" lIns="0" tIns="12065" rIns="0" bIns="0" rtlCol="0">
            <a:spAutoFit/>
          </a:bodyPr>
          <a:lstStyle/>
          <a:p>
            <a:pPr marL="720090" marR="5080" indent="-708025">
              <a:lnSpc>
                <a:spcPct val="115900"/>
              </a:lnSpc>
              <a:spcBef>
                <a:spcPts val="95"/>
              </a:spcBef>
            </a:pPr>
            <a:r>
              <a:rPr lang="en-US" sz="1400" b="1" spc="-5" dirty="0" err="1">
                <a:latin typeface="Arial"/>
                <a:cs typeface="Arial"/>
              </a:rPr>
              <a:t>Jayawardhana</a:t>
            </a:r>
            <a:r>
              <a:rPr lang="en-US" sz="1400" b="1" spc="-5" dirty="0">
                <a:latin typeface="Arial"/>
                <a:cs typeface="Arial"/>
              </a:rPr>
              <a:t> K.A.D.D.S</a:t>
            </a:r>
          </a:p>
          <a:p>
            <a:pPr marL="720090" marR="5080" indent="-708025">
              <a:lnSpc>
                <a:spcPct val="115900"/>
              </a:lnSpc>
              <a:spcBef>
                <a:spcPts val="95"/>
              </a:spcBef>
            </a:pPr>
            <a:r>
              <a:rPr lang="en-US" sz="1400" b="1" spc="-5" dirty="0">
                <a:latin typeface="Arial"/>
                <a:cs typeface="Arial"/>
              </a:rPr>
              <a:t> </a:t>
            </a:r>
            <a:r>
              <a:rPr lang="en-US" sz="1400" b="1" spc="-1125" dirty="0">
                <a:latin typeface="Arial"/>
                <a:cs typeface="Arial"/>
              </a:rPr>
              <a:t> </a:t>
            </a:r>
            <a:r>
              <a:rPr lang="en-US" sz="1400" b="1" spc="-5" dirty="0">
                <a:latin typeface="Arial"/>
                <a:cs typeface="Arial"/>
              </a:rPr>
              <a:t>IT20651824</a:t>
            </a:r>
            <a:endParaRPr lang="en-US" sz="1400" dirty="0">
              <a:latin typeface="Arial"/>
              <a:cs typeface="Arial"/>
            </a:endParaRPr>
          </a:p>
        </p:txBody>
      </p:sp>
      <p:sp>
        <p:nvSpPr>
          <p:cNvPr id="10" name="object 16">
            <a:extLst>
              <a:ext uri="{FF2B5EF4-FFF2-40B4-BE49-F238E27FC236}">
                <a16:creationId xmlns:a16="http://schemas.microsoft.com/office/drawing/2014/main" id="{F8CEF58D-02B1-BB89-B901-EA60380762AC}"/>
              </a:ext>
            </a:extLst>
          </p:cNvPr>
          <p:cNvSpPr txBox="1"/>
          <p:nvPr/>
        </p:nvSpPr>
        <p:spPr>
          <a:xfrm>
            <a:off x="9145099" y="5281791"/>
            <a:ext cx="1656184" cy="571503"/>
          </a:xfrm>
          <a:prstGeom prst="rect">
            <a:avLst/>
          </a:prstGeom>
        </p:spPr>
        <p:txBody>
          <a:bodyPr vert="horz" wrap="square" lIns="0" tIns="12065" rIns="0" bIns="0" rtlCol="0">
            <a:spAutoFit/>
          </a:bodyPr>
          <a:lstStyle/>
          <a:p>
            <a:pPr marL="720090" marR="5080" indent="-708025">
              <a:lnSpc>
                <a:spcPct val="115900"/>
              </a:lnSpc>
              <a:spcBef>
                <a:spcPts val="95"/>
              </a:spcBef>
            </a:pPr>
            <a:r>
              <a:rPr lang="en-US" sz="1600" b="1" spc="-5" dirty="0" err="1">
                <a:latin typeface="Arial"/>
                <a:cs typeface="Arial"/>
              </a:rPr>
              <a:t>Rubasinghe</a:t>
            </a:r>
            <a:r>
              <a:rPr lang="en-US" sz="1600" b="1" spc="-5" dirty="0">
                <a:latin typeface="Arial"/>
                <a:cs typeface="Arial"/>
              </a:rPr>
              <a:t> L.M</a:t>
            </a:r>
          </a:p>
          <a:p>
            <a:pPr marL="720090" marR="5080" indent="-708025">
              <a:lnSpc>
                <a:spcPct val="115900"/>
              </a:lnSpc>
              <a:spcBef>
                <a:spcPts val="95"/>
              </a:spcBef>
            </a:pPr>
            <a:r>
              <a:rPr sz="1600" b="1" spc="-5" dirty="0">
                <a:latin typeface="Arial"/>
                <a:cs typeface="Arial"/>
              </a:rPr>
              <a:t> </a:t>
            </a:r>
            <a:r>
              <a:rPr sz="1600" b="1" spc="-1125" dirty="0">
                <a:latin typeface="Arial"/>
                <a:cs typeface="Arial"/>
              </a:rPr>
              <a:t> </a:t>
            </a:r>
            <a:r>
              <a:rPr sz="1600" b="1" spc="-5" dirty="0">
                <a:latin typeface="Arial"/>
                <a:cs typeface="Arial"/>
              </a:rPr>
              <a:t>IT</a:t>
            </a:r>
            <a:r>
              <a:rPr lang="en-US" sz="1600" b="1" spc="-5" dirty="0">
                <a:latin typeface="Arial"/>
                <a:cs typeface="Arial"/>
              </a:rPr>
              <a:t>20299552</a:t>
            </a:r>
            <a:endParaRPr sz="1600" dirty="0">
              <a:latin typeface="Arial"/>
              <a:cs typeface="Arial"/>
            </a:endParaRPr>
          </a:p>
        </p:txBody>
      </p:sp>
      <p:pic>
        <p:nvPicPr>
          <p:cNvPr id="12" name="Picture 11" descr="A person in a suit and tie&#10;&#10;Description automatically generated">
            <a:extLst>
              <a:ext uri="{FF2B5EF4-FFF2-40B4-BE49-F238E27FC236}">
                <a16:creationId xmlns:a16="http://schemas.microsoft.com/office/drawing/2014/main" id="{0042615B-D95F-CDDD-FF31-F9FBB82B8C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9364" y="721509"/>
            <a:ext cx="1774215" cy="2327640"/>
          </a:xfrm>
          <a:prstGeom prst="rect">
            <a:avLst/>
          </a:prstGeom>
        </p:spPr>
      </p:pic>
      <p:pic>
        <p:nvPicPr>
          <p:cNvPr id="18" name="Picture 17" descr="A person in a green dress&#10;&#10;Description automatically generated">
            <a:extLst>
              <a:ext uri="{FF2B5EF4-FFF2-40B4-BE49-F238E27FC236}">
                <a16:creationId xmlns:a16="http://schemas.microsoft.com/office/drawing/2014/main" id="{0EE6D95E-83F3-4052-336F-4ED07E857A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3617" y="794331"/>
            <a:ext cx="1657651" cy="2254818"/>
          </a:xfrm>
          <a:prstGeom prst="rect">
            <a:avLst/>
          </a:prstGeom>
        </p:spPr>
      </p:pic>
      <p:sp>
        <p:nvSpPr>
          <p:cNvPr id="23" name="TextBox 22">
            <a:extLst>
              <a:ext uri="{FF2B5EF4-FFF2-40B4-BE49-F238E27FC236}">
                <a16:creationId xmlns:a16="http://schemas.microsoft.com/office/drawing/2014/main" id="{E248F96B-C498-506A-837C-4966B3751ED0}"/>
              </a:ext>
            </a:extLst>
          </p:cNvPr>
          <p:cNvSpPr txBox="1"/>
          <p:nvPr/>
        </p:nvSpPr>
        <p:spPr>
          <a:xfrm>
            <a:off x="3803579" y="1990643"/>
            <a:ext cx="2667640" cy="1054199"/>
          </a:xfrm>
          <a:prstGeom prst="rect">
            <a:avLst/>
          </a:prstGeom>
          <a:noFill/>
        </p:spPr>
        <p:txBody>
          <a:bodyPr wrap="square">
            <a:spAutoFit/>
          </a:bodyPr>
          <a:lstStyle/>
          <a:p>
            <a:pPr marL="720090" marR="5080" indent="-708025">
              <a:lnSpc>
                <a:spcPct val="115900"/>
              </a:lnSpc>
              <a:spcBef>
                <a:spcPts val="95"/>
              </a:spcBef>
            </a:pPr>
            <a:r>
              <a:rPr lang="en-GB" sz="1800" b="1" dirty="0">
                <a:solidFill>
                  <a:schemeClr val="tx1"/>
                </a:solidFill>
              </a:rPr>
              <a:t>Co-Supervisor :</a:t>
            </a:r>
          </a:p>
          <a:p>
            <a:pPr marL="720090" marR="5080" indent="-708025">
              <a:lnSpc>
                <a:spcPct val="115900"/>
              </a:lnSpc>
              <a:spcBef>
                <a:spcPts val="95"/>
              </a:spcBef>
            </a:pPr>
            <a:r>
              <a:rPr lang="en-GB" sz="1800" b="1" dirty="0" err="1">
                <a:solidFill>
                  <a:schemeClr val="tx1"/>
                </a:solidFill>
              </a:rPr>
              <a:t>Dr.</a:t>
            </a:r>
            <a:r>
              <a:rPr lang="en-GB" sz="1800" b="1" dirty="0">
                <a:solidFill>
                  <a:schemeClr val="tx1"/>
                </a:solidFill>
              </a:rPr>
              <a:t> Anuradha Jayakody</a:t>
            </a:r>
          </a:p>
          <a:p>
            <a:pPr marL="720090" marR="5080" indent="-708025">
              <a:lnSpc>
                <a:spcPct val="115900"/>
              </a:lnSpc>
              <a:spcBef>
                <a:spcPts val="95"/>
              </a:spcBef>
            </a:pPr>
            <a:endParaRPr lang="en-US" sz="1800" b="1" dirty="0">
              <a:latin typeface="Arial"/>
              <a:cs typeface="Arial"/>
            </a:endParaRPr>
          </a:p>
        </p:txBody>
      </p:sp>
      <p:sp>
        <p:nvSpPr>
          <p:cNvPr id="25" name="TextBox 24">
            <a:extLst>
              <a:ext uri="{FF2B5EF4-FFF2-40B4-BE49-F238E27FC236}">
                <a16:creationId xmlns:a16="http://schemas.microsoft.com/office/drawing/2014/main" id="{D4C2B5CE-58E2-24C1-8FA7-A01090B3E2FB}"/>
              </a:ext>
            </a:extLst>
          </p:cNvPr>
          <p:cNvSpPr txBox="1"/>
          <p:nvPr/>
        </p:nvSpPr>
        <p:spPr>
          <a:xfrm>
            <a:off x="8788242" y="2075346"/>
            <a:ext cx="2468230" cy="646331"/>
          </a:xfrm>
          <a:prstGeom prst="rect">
            <a:avLst/>
          </a:prstGeom>
          <a:noFill/>
        </p:spPr>
        <p:txBody>
          <a:bodyPr wrap="square">
            <a:spAutoFit/>
          </a:bodyPr>
          <a:lstStyle/>
          <a:p>
            <a:pPr algn="l"/>
            <a:r>
              <a:rPr lang="en-GB" sz="1800" b="1" dirty="0">
                <a:solidFill>
                  <a:schemeClr val="tx1"/>
                </a:solidFill>
              </a:rPr>
              <a:t>Supervisor :</a:t>
            </a:r>
          </a:p>
          <a:p>
            <a:pPr algn="l"/>
            <a:r>
              <a:rPr lang="en-GB" sz="1800" b="1" dirty="0">
                <a:solidFill>
                  <a:schemeClr val="tx1"/>
                </a:solidFill>
              </a:rPr>
              <a:t>Mrs.</a:t>
            </a:r>
            <a:r>
              <a:rPr lang="en-GB" sz="1800" b="1" i="0" dirty="0">
                <a:solidFill>
                  <a:srgbClr val="424242"/>
                </a:solidFill>
                <a:effectLst/>
                <a:latin typeface="Segoe UI" panose="020B0502040204020203" pitchFamily="34" charset="0"/>
              </a:rPr>
              <a:t> </a:t>
            </a:r>
            <a:r>
              <a:rPr lang="en-GB" sz="1800" b="1" i="0" dirty="0" err="1">
                <a:solidFill>
                  <a:srgbClr val="424242"/>
                </a:solidFill>
                <a:effectLst/>
                <a:latin typeface="Segoe UI" panose="020B0502040204020203" pitchFamily="34" charset="0"/>
              </a:rPr>
              <a:t>Suranjini</a:t>
            </a:r>
            <a:r>
              <a:rPr lang="en-GB" sz="1800" b="1" i="0" dirty="0">
                <a:solidFill>
                  <a:srgbClr val="424242"/>
                </a:solidFill>
                <a:effectLst/>
                <a:latin typeface="Segoe UI" panose="020B0502040204020203" pitchFamily="34" charset="0"/>
              </a:rPr>
              <a:t> Silva</a:t>
            </a:r>
            <a:endParaRPr lang="en-GB" sz="1800" b="1" dirty="0">
              <a:solidFill>
                <a:schemeClr val="tx1"/>
              </a:solidFill>
            </a:endParaRPr>
          </a:p>
        </p:txBody>
      </p:sp>
      <p:pic>
        <p:nvPicPr>
          <p:cNvPr id="11" name="Picture 10" descr="A green cow with white text&#10;&#10;Description automatically generated">
            <a:extLst>
              <a:ext uri="{FF2B5EF4-FFF2-40B4-BE49-F238E27FC236}">
                <a16:creationId xmlns:a16="http://schemas.microsoft.com/office/drawing/2014/main" id="{E2888E04-5DF1-86D4-5817-6636CA31EE8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90577" y="306274"/>
            <a:ext cx="1270412" cy="13048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58819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3A8910E8-5D8E-1E18-26BB-5B183BA73A0E}"/>
              </a:ext>
            </a:extLst>
          </p:cNvPr>
          <p:cNvPicPr/>
          <p:nvPr/>
        </p:nvPicPr>
        <p:blipFill>
          <a:blip r:embed="rId2" cstate="print"/>
          <a:stretch>
            <a:fillRect/>
          </a:stretch>
        </p:blipFill>
        <p:spPr>
          <a:xfrm>
            <a:off x="130130" y="4757039"/>
            <a:ext cx="2279576" cy="1627200"/>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6" name="TextBox 5">
            <a:extLst>
              <a:ext uri="{FF2B5EF4-FFF2-40B4-BE49-F238E27FC236}">
                <a16:creationId xmlns:a16="http://schemas.microsoft.com/office/drawing/2014/main" id="{589D9F4A-A1F6-F0BC-44B1-CDF6E9166B6C}"/>
              </a:ext>
            </a:extLst>
          </p:cNvPr>
          <p:cNvSpPr txBox="1"/>
          <p:nvPr/>
        </p:nvSpPr>
        <p:spPr>
          <a:xfrm>
            <a:off x="7465794" y="347220"/>
            <a:ext cx="4233241" cy="523220"/>
          </a:xfrm>
          <a:prstGeom prst="rect">
            <a:avLst/>
          </a:prstGeom>
          <a:noFill/>
        </p:spPr>
        <p:txBody>
          <a:bodyPr wrap="square">
            <a:spAutoFit/>
          </a:bodyPr>
          <a:lstStyle/>
          <a:p>
            <a:r>
              <a:rPr lang="en-US" sz="2800" dirty="0">
                <a:latin typeface="Arial" panose="020B0604020202020204" pitchFamily="34" charset="0"/>
              </a:rPr>
              <a:t>SURVEY INFORMATION</a:t>
            </a:r>
            <a:endParaRPr lang="en-LK" sz="2800" dirty="0"/>
          </a:p>
        </p:txBody>
      </p:sp>
      <p:pic>
        <p:nvPicPr>
          <p:cNvPr id="20" name="Picture 19" descr="A pie chart with different colored circles&#10;&#10;Description automatically generated">
            <a:extLst>
              <a:ext uri="{FF2B5EF4-FFF2-40B4-BE49-F238E27FC236}">
                <a16:creationId xmlns:a16="http://schemas.microsoft.com/office/drawing/2014/main" id="{99BD7447-47A4-E091-D989-810E51903B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173" y="1546161"/>
            <a:ext cx="9474761" cy="4370400"/>
          </a:xfrm>
          <a:prstGeom prst="rect">
            <a:avLst/>
          </a:prstGeom>
        </p:spPr>
      </p:pic>
      <p:sp>
        <p:nvSpPr>
          <p:cNvPr id="21" name="TextBox 20">
            <a:extLst>
              <a:ext uri="{FF2B5EF4-FFF2-40B4-BE49-F238E27FC236}">
                <a16:creationId xmlns:a16="http://schemas.microsoft.com/office/drawing/2014/main" id="{00A3DF97-7293-5F12-0A5F-9C090BE8522B}"/>
              </a:ext>
            </a:extLst>
          </p:cNvPr>
          <p:cNvSpPr txBox="1"/>
          <p:nvPr/>
        </p:nvSpPr>
        <p:spPr>
          <a:xfrm>
            <a:off x="7741162" y="4337910"/>
            <a:ext cx="3415276"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solidFill>
                  <a:srgbClr val="002060"/>
                </a:solidFill>
                <a:latin typeface="Arial" panose="020B0604020202020204" pitchFamily="34" charset="0"/>
                <a:cs typeface="Arial" panose="020B0604020202020204" pitchFamily="34" charset="0"/>
              </a:rPr>
              <a:t>Participated </a:t>
            </a:r>
            <a:r>
              <a:rPr lang="en-GB" sz="1400" dirty="0">
                <a:solidFill>
                  <a:srgbClr val="FF0000"/>
                </a:solidFill>
                <a:latin typeface="Arial" panose="020B0604020202020204" pitchFamily="34" charset="0"/>
                <a:cs typeface="Arial" panose="020B0604020202020204" pitchFamily="34" charset="0"/>
              </a:rPr>
              <a:t>in 27 small-scale cattle farmers</a:t>
            </a:r>
            <a:r>
              <a:rPr lang="en-GB" sz="1400" dirty="0">
                <a:solidFill>
                  <a:srgbClr val="002060"/>
                </a:solidFill>
                <a:latin typeface="Arial" panose="020B0604020202020204" pitchFamily="34" charset="0"/>
                <a:cs typeface="Arial" panose="020B0604020202020204" pitchFamily="34" charset="0"/>
              </a:rPr>
              <a:t> in western, southern and north-central provinces.</a:t>
            </a:r>
            <a:endParaRPr lang="en-LK" sz="1400" dirty="0">
              <a:solidFill>
                <a:srgbClr val="002060"/>
              </a:solidFill>
              <a:latin typeface="Arial" panose="020B0604020202020204" pitchFamily="34" charset="0"/>
              <a:cs typeface="Arial" panose="020B0604020202020204" pitchFamily="34" charset="0"/>
            </a:endParaRPr>
          </a:p>
        </p:txBody>
      </p:sp>
      <p:pic>
        <p:nvPicPr>
          <p:cNvPr id="22" name="object 11">
            <a:extLst>
              <a:ext uri="{FF2B5EF4-FFF2-40B4-BE49-F238E27FC236}">
                <a16:creationId xmlns:a16="http://schemas.microsoft.com/office/drawing/2014/main" id="{955A5CD2-EF18-5D42-D95F-1F7396714363}"/>
              </a:ext>
            </a:extLst>
          </p:cNvPr>
          <p:cNvPicPr/>
          <p:nvPr/>
        </p:nvPicPr>
        <p:blipFill>
          <a:blip r:embed="rId6" cstate="print"/>
          <a:stretch>
            <a:fillRect/>
          </a:stretch>
        </p:blipFill>
        <p:spPr>
          <a:xfrm>
            <a:off x="76968" y="3568754"/>
            <a:ext cx="2088924" cy="2870392"/>
          </a:xfrm>
          <a:prstGeom prst="rect">
            <a:avLst/>
          </a:prstGeom>
        </p:spPr>
      </p:pic>
    </p:spTree>
    <p:extLst>
      <p:ext uri="{BB962C8B-B14F-4D97-AF65-F5344CB8AC3E}">
        <p14:creationId xmlns:p14="http://schemas.microsoft.com/office/powerpoint/2010/main" val="2424573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bject 13">
            <a:extLst>
              <a:ext uri="{FF2B5EF4-FFF2-40B4-BE49-F238E27FC236}">
                <a16:creationId xmlns:a16="http://schemas.microsoft.com/office/drawing/2014/main" id="{6086FB3C-2434-F73E-837F-73EA913791A7}"/>
              </a:ext>
            </a:extLst>
          </p:cNvPr>
          <p:cNvPicPr/>
          <p:nvPr/>
        </p:nvPicPr>
        <p:blipFill>
          <a:blip r:embed="rId2" cstate="print"/>
          <a:stretch>
            <a:fillRect/>
          </a:stretch>
        </p:blipFill>
        <p:spPr>
          <a:xfrm>
            <a:off x="4691843" y="1830189"/>
            <a:ext cx="4649785" cy="1491275"/>
          </a:xfrm>
          <a:prstGeom prst="rect">
            <a:avLst/>
          </a:prstGeom>
        </p:spPr>
      </p:pic>
      <p:pic>
        <p:nvPicPr>
          <p:cNvPr id="9" name="object 13">
            <a:extLst>
              <a:ext uri="{FF2B5EF4-FFF2-40B4-BE49-F238E27FC236}">
                <a16:creationId xmlns:a16="http://schemas.microsoft.com/office/drawing/2014/main" id="{028186C4-3888-C4E3-DCA0-6BC31A245CBC}"/>
              </a:ext>
            </a:extLst>
          </p:cNvPr>
          <p:cNvPicPr/>
          <p:nvPr/>
        </p:nvPicPr>
        <p:blipFill>
          <a:blip r:embed="rId2" cstate="print"/>
          <a:stretch>
            <a:fillRect/>
          </a:stretch>
        </p:blipFill>
        <p:spPr>
          <a:xfrm>
            <a:off x="4722978" y="4582183"/>
            <a:ext cx="4618650" cy="1491275"/>
          </a:xfrm>
          <a:prstGeom prst="rect">
            <a:avLst/>
          </a:prstGeom>
        </p:spPr>
      </p:pic>
      <p:grpSp>
        <p:nvGrpSpPr>
          <p:cNvPr id="14" name="object 3">
            <a:extLst>
              <a:ext uri="{FF2B5EF4-FFF2-40B4-BE49-F238E27FC236}">
                <a16:creationId xmlns:a16="http://schemas.microsoft.com/office/drawing/2014/main" id="{EE16C236-8901-6DFD-F803-D732F89DCA3D}"/>
              </a:ext>
            </a:extLst>
          </p:cNvPr>
          <p:cNvGrpSpPr/>
          <p:nvPr/>
        </p:nvGrpSpPr>
        <p:grpSpPr>
          <a:xfrm>
            <a:off x="0" y="188640"/>
            <a:ext cx="2463101" cy="1556792"/>
            <a:chOff x="0" y="0"/>
            <a:chExt cx="6015990" cy="3802379"/>
          </a:xfrm>
        </p:grpSpPr>
        <p:pic>
          <p:nvPicPr>
            <p:cNvPr id="15" name="object 4">
              <a:extLst>
                <a:ext uri="{FF2B5EF4-FFF2-40B4-BE49-F238E27FC236}">
                  <a16:creationId xmlns:a16="http://schemas.microsoft.com/office/drawing/2014/main" id="{579F8027-697A-B8B6-17C5-7320B9DE83A6}"/>
                </a:ext>
              </a:extLst>
            </p:cNvPr>
            <p:cNvPicPr/>
            <p:nvPr/>
          </p:nvPicPr>
          <p:blipFill>
            <a:blip r:embed="rId3" cstate="print"/>
            <a:stretch>
              <a:fillRect/>
            </a:stretch>
          </p:blipFill>
          <p:spPr>
            <a:xfrm>
              <a:off x="3115917" y="157748"/>
              <a:ext cx="2899840" cy="2191436"/>
            </a:xfrm>
            <a:prstGeom prst="rect">
              <a:avLst/>
            </a:prstGeom>
          </p:spPr>
        </p:pic>
        <p:sp>
          <p:nvSpPr>
            <p:cNvPr id="16" name="object 5">
              <a:extLst>
                <a:ext uri="{FF2B5EF4-FFF2-40B4-BE49-F238E27FC236}">
                  <a16:creationId xmlns:a16="http://schemas.microsoft.com/office/drawing/2014/main" id="{B7AB6A8E-8EA0-AA61-6349-2F3026FE22ED}"/>
                </a:ext>
              </a:extLst>
            </p:cNvPr>
            <p:cNvSpPr/>
            <p:nvPr/>
          </p:nvSpPr>
          <p:spPr>
            <a:xfrm>
              <a:off x="4590456" y="102231"/>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7" name="object 6">
              <a:extLst>
                <a:ext uri="{FF2B5EF4-FFF2-40B4-BE49-F238E27FC236}">
                  <a16:creationId xmlns:a16="http://schemas.microsoft.com/office/drawing/2014/main" id="{3B8DDD50-DCAF-4DA5-DBA7-F4B986B7384C}"/>
                </a:ext>
              </a:extLst>
            </p:cNvPr>
            <p:cNvPicPr/>
            <p:nvPr/>
          </p:nvPicPr>
          <p:blipFill>
            <a:blip r:embed="rId4" cstate="print"/>
            <a:stretch>
              <a:fillRect/>
            </a:stretch>
          </p:blipFill>
          <p:spPr>
            <a:xfrm>
              <a:off x="0" y="0"/>
              <a:ext cx="4038599" cy="3802098"/>
            </a:xfrm>
            <a:prstGeom prst="rect">
              <a:avLst/>
            </a:prstGeom>
          </p:spPr>
        </p:pic>
      </p:grpSp>
      <p:pic>
        <p:nvPicPr>
          <p:cNvPr id="18" name="object 2">
            <a:extLst>
              <a:ext uri="{FF2B5EF4-FFF2-40B4-BE49-F238E27FC236}">
                <a16:creationId xmlns:a16="http://schemas.microsoft.com/office/drawing/2014/main" id="{A0D715F2-FFCA-944A-1CBA-D94A10EC8F35}"/>
              </a:ext>
            </a:extLst>
          </p:cNvPr>
          <p:cNvPicPr/>
          <p:nvPr/>
        </p:nvPicPr>
        <p:blipFill>
          <a:blip r:embed="rId5" cstate="print"/>
          <a:stretch>
            <a:fillRect/>
          </a:stretch>
        </p:blipFill>
        <p:spPr>
          <a:xfrm>
            <a:off x="-4375" y="4509120"/>
            <a:ext cx="2636810" cy="1883586"/>
          </a:xfrm>
          <a:prstGeom prst="rect">
            <a:avLst/>
          </a:prstGeom>
        </p:spPr>
      </p:pic>
      <p:sp>
        <p:nvSpPr>
          <p:cNvPr id="19" name="TextBox 18">
            <a:extLst>
              <a:ext uri="{FF2B5EF4-FFF2-40B4-BE49-F238E27FC236}">
                <a16:creationId xmlns:a16="http://schemas.microsoft.com/office/drawing/2014/main" id="{9A691A3F-DA6C-8D84-1794-F6AB4F24196C}"/>
              </a:ext>
            </a:extLst>
          </p:cNvPr>
          <p:cNvSpPr txBox="1"/>
          <p:nvPr/>
        </p:nvSpPr>
        <p:spPr>
          <a:xfrm>
            <a:off x="4659977" y="395258"/>
            <a:ext cx="5820824" cy="707886"/>
          </a:xfrm>
          <a:prstGeom prst="rect">
            <a:avLst/>
          </a:prstGeom>
          <a:noFill/>
        </p:spPr>
        <p:txBody>
          <a:bodyPr wrap="none" rtlCol="0">
            <a:spAutoFit/>
          </a:bodyPr>
          <a:lstStyle/>
          <a:p>
            <a:r>
              <a:rPr lang="en-US" sz="2000" b="1" spc="-5" dirty="0">
                <a:latin typeface="Arial MT"/>
                <a:cs typeface="Arial MT"/>
              </a:rPr>
              <a:t>COMPLETION SUMMARY OF SUB</a:t>
            </a:r>
            <a:r>
              <a:rPr lang="en-US" sz="2000" b="1" spc="-20" dirty="0">
                <a:latin typeface="Arial MT"/>
                <a:cs typeface="Arial MT"/>
              </a:rPr>
              <a:t> </a:t>
            </a:r>
            <a:r>
              <a:rPr lang="en-US" sz="2000" b="1" spc="-5" dirty="0">
                <a:latin typeface="Arial MT"/>
                <a:cs typeface="Arial MT"/>
              </a:rPr>
              <a:t>OBJECTIVE</a:t>
            </a:r>
          </a:p>
          <a:p>
            <a:endParaRPr lang="en-US" sz="2000" b="1" dirty="0"/>
          </a:p>
        </p:txBody>
      </p:sp>
      <p:sp>
        <p:nvSpPr>
          <p:cNvPr id="11" name="TextBox 10">
            <a:extLst>
              <a:ext uri="{FF2B5EF4-FFF2-40B4-BE49-F238E27FC236}">
                <a16:creationId xmlns:a16="http://schemas.microsoft.com/office/drawing/2014/main" id="{E3110560-C9B4-5346-0BD1-335DDD39C6CB}"/>
              </a:ext>
            </a:extLst>
          </p:cNvPr>
          <p:cNvSpPr txBox="1"/>
          <p:nvPr/>
        </p:nvSpPr>
        <p:spPr>
          <a:xfrm>
            <a:off x="6020510" y="1341136"/>
            <a:ext cx="2033890" cy="369332"/>
          </a:xfrm>
          <a:prstGeom prst="rect">
            <a:avLst/>
          </a:prstGeom>
          <a:noFill/>
        </p:spPr>
        <p:txBody>
          <a:bodyPr wrap="none" rtlCol="0">
            <a:spAutoFit/>
          </a:bodyPr>
          <a:lstStyle/>
          <a:p>
            <a:r>
              <a:rPr lang="en-US" sz="1800" b="1" spc="-5" dirty="0">
                <a:solidFill>
                  <a:schemeClr val="accent1">
                    <a:lumMod val="75000"/>
                  </a:schemeClr>
                </a:solidFill>
                <a:latin typeface="Arial MT"/>
                <a:cs typeface="Arial MT"/>
              </a:rPr>
              <a:t>SUB</a:t>
            </a:r>
            <a:r>
              <a:rPr lang="en-US" sz="1800" b="1" spc="-20" dirty="0">
                <a:solidFill>
                  <a:schemeClr val="accent1">
                    <a:lumMod val="75000"/>
                  </a:schemeClr>
                </a:solidFill>
                <a:latin typeface="Arial MT"/>
                <a:cs typeface="Arial MT"/>
              </a:rPr>
              <a:t> </a:t>
            </a:r>
            <a:r>
              <a:rPr lang="en-US" sz="1800" b="1" spc="-5" dirty="0">
                <a:solidFill>
                  <a:schemeClr val="accent1">
                    <a:lumMod val="75000"/>
                  </a:schemeClr>
                </a:solidFill>
                <a:latin typeface="Arial MT"/>
                <a:cs typeface="Arial MT"/>
              </a:rPr>
              <a:t>OBJECTIVE</a:t>
            </a:r>
            <a:endParaRPr lang="en-US" b="1" dirty="0">
              <a:solidFill>
                <a:schemeClr val="accent1">
                  <a:lumMod val="75000"/>
                </a:schemeClr>
              </a:solidFill>
            </a:endParaRPr>
          </a:p>
        </p:txBody>
      </p:sp>
      <p:sp>
        <p:nvSpPr>
          <p:cNvPr id="12" name="TextBox 11">
            <a:extLst>
              <a:ext uri="{FF2B5EF4-FFF2-40B4-BE49-F238E27FC236}">
                <a16:creationId xmlns:a16="http://schemas.microsoft.com/office/drawing/2014/main" id="{32CB3B91-51DD-4119-EC9C-382913DDE67B}"/>
              </a:ext>
            </a:extLst>
          </p:cNvPr>
          <p:cNvSpPr txBox="1"/>
          <p:nvPr/>
        </p:nvSpPr>
        <p:spPr>
          <a:xfrm>
            <a:off x="5179618" y="2356925"/>
            <a:ext cx="3960440" cy="400110"/>
          </a:xfrm>
          <a:prstGeom prst="rect">
            <a:avLst/>
          </a:prstGeom>
          <a:noFill/>
        </p:spPr>
        <p:txBody>
          <a:bodyPr wrap="square" rtlCol="0">
            <a:spAutoFit/>
          </a:bodyPr>
          <a:lstStyle/>
          <a:p>
            <a:pPr rtl="0">
              <a:spcBef>
                <a:spcPts val="0"/>
              </a:spcBef>
              <a:spcAft>
                <a:spcPts val="0"/>
              </a:spcAft>
            </a:pPr>
            <a:r>
              <a:rPr lang="en-US" sz="2000" b="1" i="0" u="none" strike="noStrike" dirty="0">
                <a:solidFill>
                  <a:srgbClr val="000000"/>
                </a:solidFill>
                <a:effectLst/>
                <a:latin typeface="Arial" panose="020B0604020202020204" pitchFamily="34" charset="0"/>
              </a:rPr>
              <a:t>Binary Classification Model</a:t>
            </a:r>
            <a:endParaRPr lang="en-US" sz="2000" b="1" dirty="0">
              <a:effectLst/>
            </a:endParaRPr>
          </a:p>
        </p:txBody>
      </p:sp>
      <p:sp>
        <p:nvSpPr>
          <p:cNvPr id="22" name="TextBox 21">
            <a:extLst>
              <a:ext uri="{FF2B5EF4-FFF2-40B4-BE49-F238E27FC236}">
                <a16:creationId xmlns:a16="http://schemas.microsoft.com/office/drawing/2014/main" id="{BDF67B85-6B35-1357-027A-36E026EACFCC}"/>
              </a:ext>
            </a:extLst>
          </p:cNvPr>
          <p:cNvSpPr txBox="1"/>
          <p:nvPr/>
        </p:nvSpPr>
        <p:spPr>
          <a:xfrm>
            <a:off x="5480892" y="5174885"/>
            <a:ext cx="3102822" cy="400110"/>
          </a:xfrm>
          <a:prstGeom prst="rect">
            <a:avLst/>
          </a:prstGeom>
          <a:noFill/>
        </p:spPr>
        <p:txBody>
          <a:bodyPr wrap="square">
            <a:spAutoFit/>
          </a:bodyPr>
          <a:lstStyle/>
          <a:p>
            <a:r>
              <a:rPr lang="en-US" sz="2000" b="1" i="0" u="none" strike="noStrike" dirty="0">
                <a:solidFill>
                  <a:srgbClr val="000000"/>
                </a:solidFill>
                <a:effectLst/>
                <a:latin typeface="Arial" panose="020B0604020202020204" pitchFamily="34" charset="0"/>
              </a:rPr>
              <a:t>Severity Assessment</a:t>
            </a:r>
            <a:endParaRPr lang="en-US" sz="2000" b="1" dirty="0"/>
          </a:p>
        </p:txBody>
      </p:sp>
      <p:pic>
        <p:nvPicPr>
          <p:cNvPr id="23" name="object 12">
            <a:extLst>
              <a:ext uri="{FF2B5EF4-FFF2-40B4-BE49-F238E27FC236}">
                <a16:creationId xmlns:a16="http://schemas.microsoft.com/office/drawing/2014/main" id="{C1BDAD5F-390F-EC3D-3753-93DA23D1B9A0}"/>
              </a:ext>
            </a:extLst>
          </p:cNvPr>
          <p:cNvPicPr/>
          <p:nvPr/>
        </p:nvPicPr>
        <p:blipFill>
          <a:blip r:embed="rId6" cstate="print"/>
          <a:stretch>
            <a:fillRect/>
          </a:stretch>
        </p:blipFill>
        <p:spPr>
          <a:xfrm>
            <a:off x="4722978" y="3233019"/>
            <a:ext cx="4618650" cy="1522450"/>
          </a:xfrm>
          <a:prstGeom prst="rect">
            <a:avLst/>
          </a:prstGeom>
        </p:spPr>
      </p:pic>
      <p:sp>
        <p:nvSpPr>
          <p:cNvPr id="20" name="TextBox 19">
            <a:extLst>
              <a:ext uri="{FF2B5EF4-FFF2-40B4-BE49-F238E27FC236}">
                <a16:creationId xmlns:a16="http://schemas.microsoft.com/office/drawing/2014/main" id="{552FC232-8CF7-4456-733C-ABE3E4F64B41}"/>
              </a:ext>
            </a:extLst>
          </p:cNvPr>
          <p:cNvSpPr txBox="1"/>
          <p:nvPr/>
        </p:nvSpPr>
        <p:spPr>
          <a:xfrm>
            <a:off x="4840729" y="3796675"/>
            <a:ext cx="4299329" cy="400110"/>
          </a:xfrm>
          <a:prstGeom prst="rect">
            <a:avLst/>
          </a:prstGeom>
          <a:noFill/>
        </p:spPr>
        <p:txBody>
          <a:bodyPr wrap="square">
            <a:spAutoFit/>
          </a:bodyPr>
          <a:lstStyle/>
          <a:p>
            <a:r>
              <a:rPr lang="en-US" sz="2000" b="1" i="0" u="none" strike="noStrike" dirty="0">
                <a:solidFill>
                  <a:srgbClr val="000000"/>
                </a:solidFill>
                <a:effectLst/>
                <a:latin typeface="Arial" panose="020B0604020202020204" pitchFamily="34" charset="0"/>
              </a:rPr>
              <a:t>Advanced Models Implementation</a:t>
            </a:r>
            <a:endParaRPr lang="en-US" sz="2000" b="1" dirty="0"/>
          </a:p>
        </p:txBody>
      </p:sp>
      <p:pic>
        <p:nvPicPr>
          <p:cNvPr id="2" name="object 28">
            <a:extLst>
              <a:ext uri="{FF2B5EF4-FFF2-40B4-BE49-F238E27FC236}">
                <a16:creationId xmlns:a16="http://schemas.microsoft.com/office/drawing/2014/main" id="{AF1E474F-8A7B-07BF-5C45-6DEFD7531AC1}"/>
              </a:ext>
            </a:extLst>
          </p:cNvPr>
          <p:cNvPicPr/>
          <p:nvPr/>
        </p:nvPicPr>
        <p:blipFill>
          <a:blip r:embed="rId7" cstate="print"/>
          <a:stretch>
            <a:fillRect/>
          </a:stretch>
        </p:blipFill>
        <p:spPr>
          <a:xfrm>
            <a:off x="-168696" y="2564904"/>
            <a:ext cx="4062897" cy="3927970"/>
          </a:xfrm>
          <a:prstGeom prst="rect">
            <a:avLst/>
          </a:prstGeom>
        </p:spPr>
      </p:pic>
      <p:pic>
        <p:nvPicPr>
          <p:cNvPr id="3" name="Picture 2">
            <a:extLst>
              <a:ext uri="{FF2B5EF4-FFF2-40B4-BE49-F238E27FC236}">
                <a16:creationId xmlns:a16="http://schemas.microsoft.com/office/drawing/2014/main" id="{A88F06C4-A470-C49A-5BB1-3224DD63587B}"/>
              </a:ext>
            </a:extLst>
          </p:cNvPr>
          <p:cNvPicPr>
            <a:picLocks noChangeAspect="1"/>
          </p:cNvPicPr>
          <p:nvPr/>
        </p:nvPicPr>
        <p:blipFill>
          <a:blip r:embed="rId8"/>
          <a:srcRect/>
          <a:stretch>
            <a:fillRect/>
          </a:stretch>
        </p:blipFill>
        <p:spPr>
          <a:xfrm>
            <a:off x="9312327" y="1994531"/>
            <a:ext cx="1590444" cy="898019"/>
          </a:xfrm>
          <a:prstGeom prst="rect">
            <a:avLst/>
          </a:prstGeom>
        </p:spPr>
      </p:pic>
      <p:pic>
        <p:nvPicPr>
          <p:cNvPr id="8" name="Picture 7">
            <a:extLst>
              <a:ext uri="{FF2B5EF4-FFF2-40B4-BE49-F238E27FC236}">
                <a16:creationId xmlns:a16="http://schemas.microsoft.com/office/drawing/2014/main" id="{CF909D76-AD8B-B416-AE26-4F41D204F445}"/>
              </a:ext>
            </a:extLst>
          </p:cNvPr>
          <p:cNvPicPr>
            <a:picLocks noChangeAspect="1"/>
          </p:cNvPicPr>
          <p:nvPr/>
        </p:nvPicPr>
        <p:blipFill>
          <a:blip r:embed="rId8"/>
          <a:srcRect/>
          <a:stretch>
            <a:fillRect/>
          </a:stretch>
        </p:blipFill>
        <p:spPr>
          <a:xfrm>
            <a:off x="9375183" y="3360740"/>
            <a:ext cx="1590444" cy="898019"/>
          </a:xfrm>
          <a:prstGeom prst="rect">
            <a:avLst/>
          </a:prstGeom>
        </p:spPr>
      </p:pic>
      <p:pic>
        <p:nvPicPr>
          <p:cNvPr id="13" name="Picture 12">
            <a:extLst>
              <a:ext uri="{FF2B5EF4-FFF2-40B4-BE49-F238E27FC236}">
                <a16:creationId xmlns:a16="http://schemas.microsoft.com/office/drawing/2014/main" id="{9460BB71-1244-AF98-CF48-181F000B6861}"/>
              </a:ext>
            </a:extLst>
          </p:cNvPr>
          <p:cNvPicPr>
            <a:picLocks noChangeAspect="1"/>
          </p:cNvPicPr>
          <p:nvPr/>
        </p:nvPicPr>
        <p:blipFill>
          <a:blip r:embed="rId8"/>
          <a:srcRect/>
          <a:stretch>
            <a:fillRect/>
          </a:stretch>
        </p:blipFill>
        <p:spPr>
          <a:xfrm>
            <a:off x="9352365" y="4817143"/>
            <a:ext cx="1590444" cy="898019"/>
          </a:xfrm>
          <a:prstGeom prst="rect">
            <a:avLst/>
          </a:prstGeom>
        </p:spPr>
      </p:pic>
    </p:spTree>
    <p:extLst>
      <p:ext uri="{BB962C8B-B14F-4D97-AF65-F5344CB8AC3E}">
        <p14:creationId xmlns:p14="http://schemas.microsoft.com/office/powerpoint/2010/main" val="1220003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sp>
        <p:nvSpPr>
          <p:cNvPr id="5" name="TextBox 4">
            <a:extLst>
              <a:ext uri="{FF2B5EF4-FFF2-40B4-BE49-F238E27FC236}">
                <a16:creationId xmlns:a16="http://schemas.microsoft.com/office/drawing/2014/main" id="{A2F2691C-EE53-F2C8-9045-42FBFF057ADC}"/>
              </a:ext>
            </a:extLst>
          </p:cNvPr>
          <p:cNvSpPr txBox="1"/>
          <p:nvPr/>
        </p:nvSpPr>
        <p:spPr>
          <a:xfrm>
            <a:off x="8276524" y="254464"/>
            <a:ext cx="3406111" cy="523220"/>
          </a:xfrm>
          <a:prstGeom prst="rect">
            <a:avLst/>
          </a:prstGeom>
          <a:noFill/>
        </p:spPr>
        <p:txBody>
          <a:bodyPr wrap="square">
            <a:spAutoFit/>
          </a:bodyPr>
          <a:lstStyle/>
          <a:p>
            <a:r>
              <a:rPr lang="en-GB" sz="2800" dirty="0">
                <a:latin typeface="Arial" panose="020B0604020202020204" pitchFamily="34" charset="0"/>
                <a:cs typeface="Arial" panose="020B0604020202020204" pitchFamily="34" charset="0"/>
              </a:rPr>
              <a:t>SYSTEM DIAGRAM</a:t>
            </a:r>
            <a:endParaRPr lang="en-LK" sz="2800" dirty="0">
              <a:latin typeface="Arial" panose="020B0604020202020204" pitchFamily="34" charset="0"/>
              <a:cs typeface="Arial" panose="020B0604020202020204" pitchFamily="34" charset="0"/>
            </a:endParaRPr>
          </a:p>
        </p:txBody>
      </p:sp>
      <p:pic>
        <p:nvPicPr>
          <p:cNvPr id="11" name="Picture 10" descr="A diagram of a process flow&#10;&#10;Description automatically generated">
            <a:extLst>
              <a:ext uri="{FF2B5EF4-FFF2-40B4-BE49-F238E27FC236}">
                <a16:creationId xmlns:a16="http://schemas.microsoft.com/office/drawing/2014/main" id="{80885D8A-0A4F-2C61-4778-3529BA9C4E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8623" y="1212721"/>
            <a:ext cx="6463987" cy="4845116"/>
          </a:xfrm>
          <a:prstGeom prst="rect">
            <a:avLst/>
          </a:prstGeom>
        </p:spPr>
      </p:pic>
    </p:spTree>
    <p:extLst>
      <p:ext uri="{BB962C8B-B14F-4D97-AF65-F5344CB8AC3E}">
        <p14:creationId xmlns:p14="http://schemas.microsoft.com/office/powerpoint/2010/main" val="2560116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1C426B3-28FA-8F0C-8004-DF2A7921C0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4191" y="804419"/>
            <a:ext cx="5562644" cy="3398400"/>
          </a:xfrm>
          <a:prstGeom prst="rect">
            <a:avLst/>
          </a:prstGeom>
        </p:spPr>
      </p:pic>
      <p:sp>
        <p:nvSpPr>
          <p:cNvPr id="11" name="TextBox 10">
            <a:extLst>
              <a:ext uri="{FF2B5EF4-FFF2-40B4-BE49-F238E27FC236}">
                <a16:creationId xmlns:a16="http://schemas.microsoft.com/office/drawing/2014/main" id="{E88BED90-2034-E61D-E359-B498C08A007D}"/>
              </a:ext>
            </a:extLst>
          </p:cNvPr>
          <p:cNvSpPr txBox="1"/>
          <p:nvPr/>
        </p:nvSpPr>
        <p:spPr>
          <a:xfrm>
            <a:off x="6426051" y="239498"/>
            <a:ext cx="5214565" cy="369332"/>
          </a:xfrm>
          <a:prstGeom prst="rect">
            <a:avLst/>
          </a:prstGeom>
          <a:noFill/>
        </p:spPr>
        <p:txBody>
          <a:bodyPr wrap="square">
            <a:spAutoFit/>
          </a:bodyPr>
          <a:lstStyle/>
          <a:p>
            <a:r>
              <a:rPr lang="en-US" dirty="0">
                <a:latin typeface="Arial" panose="020B0604020202020204" pitchFamily="34" charset="0"/>
              </a:rPr>
              <a:t>Get Cattle Disease Details using SPARQL Query </a:t>
            </a:r>
            <a:endParaRPr lang="en-LK" sz="1800" dirty="0"/>
          </a:p>
        </p:txBody>
      </p:sp>
      <p:pic>
        <p:nvPicPr>
          <p:cNvPr id="16" name="Picture 15" descr="A screen shot of a computer program&#10;&#10;Description automatically generated">
            <a:extLst>
              <a:ext uri="{FF2B5EF4-FFF2-40B4-BE49-F238E27FC236}">
                <a16:creationId xmlns:a16="http://schemas.microsoft.com/office/drawing/2014/main" id="{25656618-8CB7-3F65-6B2D-E322D82C69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3454" y="1627201"/>
            <a:ext cx="4841234" cy="4757038"/>
          </a:xfrm>
          <a:prstGeom prst="rect">
            <a:avLst/>
          </a:prstGeom>
        </p:spPr>
      </p:pic>
    </p:spTree>
    <p:extLst>
      <p:ext uri="{BB962C8B-B14F-4D97-AF65-F5344CB8AC3E}">
        <p14:creationId xmlns:p14="http://schemas.microsoft.com/office/powerpoint/2010/main" val="3291200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sp>
        <p:nvSpPr>
          <p:cNvPr id="5" name="TextBox 4">
            <a:extLst>
              <a:ext uri="{FF2B5EF4-FFF2-40B4-BE49-F238E27FC236}">
                <a16:creationId xmlns:a16="http://schemas.microsoft.com/office/drawing/2014/main" id="{CB73CDC4-E2A0-64E2-72B1-6493EAE13196}"/>
              </a:ext>
            </a:extLst>
          </p:cNvPr>
          <p:cNvSpPr txBox="1"/>
          <p:nvPr/>
        </p:nvSpPr>
        <p:spPr>
          <a:xfrm>
            <a:off x="6456040" y="193120"/>
            <a:ext cx="5494343" cy="369332"/>
          </a:xfrm>
          <a:prstGeom prst="rect">
            <a:avLst/>
          </a:prstGeom>
          <a:noFill/>
        </p:spPr>
        <p:txBody>
          <a:bodyPr wrap="square">
            <a:spAutoFit/>
          </a:bodyPr>
          <a:lstStyle/>
          <a:p>
            <a:r>
              <a:rPr lang="en-US" dirty="0">
                <a:latin typeface="Arial" panose="020B0604020202020204" pitchFamily="34" charset="0"/>
              </a:rPr>
              <a:t>Get Cattle Vaccination Details using SPARQL Query </a:t>
            </a:r>
            <a:endParaRPr lang="en-LK" sz="1800" dirty="0"/>
          </a:p>
        </p:txBody>
      </p:sp>
      <p:pic>
        <p:nvPicPr>
          <p:cNvPr id="14" name="Picture 13" descr="A screen shot of a computer&#10;&#10;Description automatically generated">
            <a:extLst>
              <a:ext uri="{FF2B5EF4-FFF2-40B4-BE49-F238E27FC236}">
                <a16:creationId xmlns:a16="http://schemas.microsoft.com/office/drawing/2014/main" id="{E7F7A9E5-B022-F1BD-D56F-63FCE1DFA9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399" y="2504581"/>
            <a:ext cx="4527267" cy="387965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A2CBB18-C0AF-E0B7-F44D-D5D29F2FA3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1943" y="1200746"/>
            <a:ext cx="6090691" cy="1868213"/>
          </a:xfrm>
          <a:prstGeom prst="rect">
            <a:avLst/>
          </a:prstGeom>
        </p:spPr>
      </p:pic>
    </p:spTree>
    <p:extLst>
      <p:ext uri="{BB962C8B-B14F-4D97-AF65-F5344CB8AC3E}">
        <p14:creationId xmlns:p14="http://schemas.microsoft.com/office/powerpoint/2010/main" val="473695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sp>
        <p:nvSpPr>
          <p:cNvPr id="5" name="TextBox 4">
            <a:extLst>
              <a:ext uri="{FF2B5EF4-FFF2-40B4-BE49-F238E27FC236}">
                <a16:creationId xmlns:a16="http://schemas.microsoft.com/office/drawing/2014/main" id="{9857D51C-35DF-61FC-CD08-FA87E4F34346}"/>
              </a:ext>
            </a:extLst>
          </p:cNvPr>
          <p:cNvSpPr txBox="1"/>
          <p:nvPr/>
        </p:nvSpPr>
        <p:spPr>
          <a:xfrm>
            <a:off x="4151784" y="188887"/>
            <a:ext cx="7776864" cy="369332"/>
          </a:xfrm>
          <a:prstGeom prst="rect">
            <a:avLst/>
          </a:prstGeom>
          <a:noFill/>
        </p:spPr>
        <p:txBody>
          <a:bodyPr wrap="square">
            <a:spAutoFit/>
          </a:bodyPr>
          <a:lstStyle/>
          <a:p>
            <a:r>
              <a:rPr lang="en-US" dirty="0">
                <a:latin typeface="Arial" panose="020B0604020202020204" pitchFamily="34" charset="0"/>
              </a:rPr>
              <a:t>Get </a:t>
            </a:r>
            <a:r>
              <a:rPr lang="en-GB" b="0" i="0" dirty="0">
                <a:solidFill>
                  <a:srgbClr val="000000"/>
                </a:solidFill>
                <a:effectLst/>
                <a:latin typeface="Arial" panose="020B0604020202020204" pitchFamily="34" charset="0"/>
              </a:rPr>
              <a:t>District Veterinary Investigation Centres </a:t>
            </a:r>
            <a:r>
              <a:rPr lang="en-US" dirty="0">
                <a:latin typeface="Arial" panose="020B0604020202020204" pitchFamily="34" charset="0"/>
              </a:rPr>
              <a:t>Details using SPARQL Query </a:t>
            </a:r>
            <a:endParaRPr lang="en-LK" sz="1800" dirty="0"/>
          </a:p>
        </p:txBody>
      </p:sp>
      <p:pic>
        <p:nvPicPr>
          <p:cNvPr id="11" name="Picture 10" descr="A map with red pins&#10;&#10;Description automatically generated">
            <a:extLst>
              <a:ext uri="{FF2B5EF4-FFF2-40B4-BE49-F238E27FC236}">
                <a16:creationId xmlns:a16="http://schemas.microsoft.com/office/drawing/2014/main" id="{00080C8B-C512-1A48-1F1A-4433FE4D28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1205" y="911945"/>
            <a:ext cx="5841430" cy="2613601"/>
          </a:xfrm>
          <a:prstGeom prst="rect">
            <a:avLst/>
          </a:prstGeom>
        </p:spPr>
      </p:pic>
      <p:pic>
        <p:nvPicPr>
          <p:cNvPr id="16" name="Picture 15" descr="A screen shot of a computer program&#10;&#10;Description automatically generated">
            <a:extLst>
              <a:ext uri="{FF2B5EF4-FFF2-40B4-BE49-F238E27FC236}">
                <a16:creationId xmlns:a16="http://schemas.microsoft.com/office/drawing/2014/main" id="{1C42F125-242E-2B80-90B4-F6BD4E5A68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408" y="1803111"/>
            <a:ext cx="4745228" cy="4581128"/>
          </a:xfrm>
          <a:prstGeom prst="rect">
            <a:avLst/>
          </a:prstGeom>
        </p:spPr>
      </p:pic>
    </p:spTree>
    <p:extLst>
      <p:ext uri="{BB962C8B-B14F-4D97-AF65-F5344CB8AC3E}">
        <p14:creationId xmlns:p14="http://schemas.microsoft.com/office/powerpoint/2010/main" val="2959922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332D7EB-8F1C-84C6-C9C7-29D21F6FBC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9526" y="692696"/>
            <a:ext cx="5923109" cy="2474694"/>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DB495F5D-D1D4-3969-0DA7-6F0F5B4869D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2605" y="672551"/>
            <a:ext cx="3612934" cy="2978448"/>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1ACA3F70-FC05-CFB6-E43E-F7F82BA63B5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7933" y="3366462"/>
            <a:ext cx="3588476" cy="2951682"/>
          </a:xfrm>
          <a:prstGeom prst="rect">
            <a:avLst/>
          </a:prstGeom>
        </p:spPr>
      </p:pic>
      <p:pic>
        <p:nvPicPr>
          <p:cNvPr id="23" name="Picture 22" descr="A computer screen with many colorful text&#10;&#10;Description automatically generated">
            <a:extLst>
              <a:ext uri="{FF2B5EF4-FFF2-40B4-BE49-F238E27FC236}">
                <a16:creationId xmlns:a16="http://schemas.microsoft.com/office/drawing/2014/main" id="{07EDCDAC-4837-4428-AD1D-E6F8A576076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2605" y="4012077"/>
            <a:ext cx="2965416" cy="2306067"/>
          </a:xfrm>
          <a:prstGeom prst="rect">
            <a:avLst/>
          </a:prstGeom>
        </p:spPr>
      </p:pic>
      <p:sp>
        <p:nvSpPr>
          <p:cNvPr id="25" name="TextBox 24">
            <a:extLst>
              <a:ext uri="{FF2B5EF4-FFF2-40B4-BE49-F238E27FC236}">
                <a16:creationId xmlns:a16="http://schemas.microsoft.com/office/drawing/2014/main" id="{BD08804A-76B0-6519-AF3F-A01FC914054D}"/>
              </a:ext>
            </a:extLst>
          </p:cNvPr>
          <p:cNvSpPr txBox="1"/>
          <p:nvPr/>
        </p:nvSpPr>
        <p:spPr>
          <a:xfrm>
            <a:off x="5231904" y="181711"/>
            <a:ext cx="6635360" cy="369332"/>
          </a:xfrm>
          <a:prstGeom prst="rect">
            <a:avLst/>
          </a:prstGeom>
          <a:noFill/>
        </p:spPr>
        <p:txBody>
          <a:bodyPr wrap="square">
            <a:spAutoFit/>
          </a:bodyPr>
          <a:lstStyle/>
          <a:p>
            <a:r>
              <a:rPr lang="en-US" sz="1800" dirty="0">
                <a:latin typeface="Arial" panose="020B0604020202020204" pitchFamily="34" charset="0"/>
              </a:rPr>
              <a:t>Save as (.</a:t>
            </a:r>
            <a:r>
              <a:rPr lang="en-US" sz="1800" dirty="0" err="1">
                <a:latin typeface="Arial" panose="020B0604020202020204" pitchFamily="34" charset="0"/>
              </a:rPr>
              <a:t>rdf</a:t>
            </a:r>
            <a:r>
              <a:rPr lang="en-US" sz="1800" dirty="0">
                <a:latin typeface="Arial" panose="020B0604020202020204" pitchFamily="34" charset="0"/>
              </a:rPr>
              <a:t>) </a:t>
            </a:r>
            <a:r>
              <a:rPr lang="en-US" sz="1800" dirty="0" err="1">
                <a:latin typeface="Arial" panose="020B0604020202020204" pitchFamily="34" charset="0"/>
              </a:rPr>
              <a:t>formate</a:t>
            </a:r>
            <a:r>
              <a:rPr lang="en-US" sz="1800" dirty="0">
                <a:latin typeface="Arial" panose="020B0604020202020204" pitchFamily="34" charset="0"/>
              </a:rPr>
              <a:t> and Run on </a:t>
            </a:r>
            <a:r>
              <a:rPr lang="en-US" dirty="0">
                <a:latin typeface="Arial" panose="020B0604020202020204" pitchFamily="34" charset="0"/>
              </a:rPr>
              <a:t>A</a:t>
            </a:r>
            <a:r>
              <a:rPr lang="en-US" sz="1800" dirty="0">
                <a:latin typeface="Arial" panose="020B0604020202020204" pitchFamily="34" charset="0"/>
              </a:rPr>
              <a:t>pache </a:t>
            </a:r>
            <a:r>
              <a:rPr lang="en-US" dirty="0">
                <a:latin typeface="Arial" panose="020B0604020202020204" pitchFamily="34" charset="0"/>
              </a:rPr>
              <a:t>J</a:t>
            </a:r>
            <a:r>
              <a:rPr lang="en-US" sz="1800" dirty="0">
                <a:latin typeface="Arial" panose="020B0604020202020204" pitchFamily="34" charset="0"/>
              </a:rPr>
              <a:t>ena </a:t>
            </a:r>
            <a:r>
              <a:rPr lang="en-US" dirty="0" err="1">
                <a:latin typeface="Arial" panose="020B0604020202020204" pitchFamily="34" charset="0"/>
              </a:rPr>
              <a:t>F</a:t>
            </a:r>
            <a:r>
              <a:rPr lang="en-US" sz="1800" dirty="0" err="1">
                <a:latin typeface="Arial" panose="020B0604020202020204" pitchFamily="34" charset="0"/>
              </a:rPr>
              <a:t>useki</a:t>
            </a:r>
            <a:r>
              <a:rPr lang="en-US" sz="1800" dirty="0">
                <a:latin typeface="Arial" panose="020B0604020202020204" pitchFamily="34" charset="0"/>
              </a:rPr>
              <a:t> Server</a:t>
            </a:r>
            <a:endParaRPr lang="en-LK" sz="1800" dirty="0"/>
          </a:p>
        </p:txBody>
      </p:sp>
    </p:spTree>
    <p:extLst>
      <p:ext uri="{BB962C8B-B14F-4D97-AF65-F5344CB8AC3E}">
        <p14:creationId xmlns:p14="http://schemas.microsoft.com/office/powerpoint/2010/main" val="3572209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9784AD5-2404-5580-8335-ADD8AB6414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399" y="3110047"/>
            <a:ext cx="4968552" cy="329398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E95013D-7357-6C73-3D88-B859E2C3DA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74157" y="906756"/>
            <a:ext cx="5207248" cy="3460979"/>
          </a:xfrm>
          <a:prstGeom prst="rect">
            <a:avLst/>
          </a:prstGeom>
        </p:spPr>
      </p:pic>
      <p:sp>
        <p:nvSpPr>
          <p:cNvPr id="13" name="TextBox 12">
            <a:extLst>
              <a:ext uri="{FF2B5EF4-FFF2-40B4-BE49-F238E27FC236}">
                <a16:creationId xmlns:a16="http://schemas.microsoft.com/office/drawing/2014/main" id="{4D0D27F9-9F9D-20A0-454B-B00F830BCC07}"/>
              </a:ext>
            </a:extLst>
          </p:cNvPr>
          <p:cNvSpPr txBox="1"/>
          <p:nvPr/>
        </p:nvSpPr>
        <p:spPr>
          <a:xfrm>
            <a:off x="1110577" y="2599601"/>
            <a:ext cx="4588195" cy="338554"/>
          </a:xfrm>
          <a:prstGeom prst="rect">
            <a:avLst/>
          </a:prstGeom>
          <a:noFill/>
        </p:spPr>
        <p:txBody>
          <a:bodyPr wrap="square" rtlCol="0">
            <a:spAutoFit/>
          </a:bodyPr>
          <a:lstStyle/>
          <a:p>
            <a:r>
              <a:rPr lang="en-US" sz="1600" dirty="0">
                <a:latin typeface="Arial" panose="020B0604020202020204" pitchFamily="34" charset="0"/>
              </a:rPr>
              <a:t>Classes and Sub-classes Graph View in Protégé</a:t>
            </a:r>
            <a:endParaRPr lang="en-LK" sz="1600" dirty="0"/>
          </a:p>
        </p:txBody>
      </p:sp>
      <p:sp>
        <p:nvSpPr>
          <p:cNvPr id="15" name="TextBox 14">
            <a:extLst>
              <a:ext uri="{FF2B5EF4-FFF2-40B4-BE49-F238E27FC236}">
                <a16:creationId xmlns:a16="http://schemas.microsoft.com/office/drawing/2014/main" id="{69AB4417-34FA-7269-3714-4F74315516A7}"/>
              </a:ext>
            </a:extLst>
          </p:cNvPr>
          <p:cNvSpPr txBox="1"/>
          <p:nvPr/>
        </p:nvSpPr>
        <p:spPr>
          <a:xfrm>
            <a:off x="5827852" y="239286"/>
            <a:ext cx="6099858" cy="646331"/>
          </a:xfrm>
          <a:prstGeom prst="rect">
            <a:avLst/>
          </a:prstGeom>
          <a:noFill/>
        </p:spPr>
        <p:txBody>
          <a:bodyPr wrap="square">
            <a:spAutoFit/>
          </a:bodyPr>
          <a:lstStyle/>
          <a:p>
            <a:pPr algn="ctr"/>
            <a:r>
              <a:rPr lang="en-US" sz="1800" dirty="0">
                <a:latin typeface="Arial" panose="020B0604020202020204" pitchFamily="34" charset="0"/>
              </a:rPr>
              <a:t>Classes and Sub-classes with their instances Graph View in Protégé</a:t>
            </a:r>
            <a:endParaRPr lang="en-LK" sz="1800" dirty="0"/>
          </a:p>
        </p:txBody>
      </p:sp>
    </p:spTree>
    <p:extLst>
      <p:ext uri="{BB962C8B-B14F-4D97-AF65-F5344CB8AC3E}">
        <p14:creationId xmlns:p14="http://schemas.microsoft.com/office/powerpoint/2010/main" val="2472605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3A8910E8-5D8E-1E18-26BB-5B183BA73A0E}"/>
              </a:ext>
            </a:extLst>
          </p:cNvPr>
          <p:cNvPicPr/>
          <p:nvPr/>
        </p:nvPicPr>
        <p:blipFill>
          <a:blip r:embed="rId2" cstate="print"/>
          <a:stretch>
            <a:fillRect/>
          </a:stretch>
        </p:blipFill>
        <p:spPr>
          <a:xfrm>
            <a:off x="130130" y="4757039"/>
            <a:ext cx="2279576" cy="1627200"/>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21" name="Picture 20" descr="A screenshot of a computer&#10;&#10;Description automatically generated">
            <a:extLst>
              <a:ext uri="{FF2B5EF4-FFF2-40B4-BE49-F238E27FC236}">
                <a16:creationId xmlns:a16="http://schemas.microsoft.com/office/drawing/2014/main" id="{F8FFD24F-474D-F765-839C-746E8FFA465D}"/>
              </a:ext>
            </a:extLst>
          </p:cNvPr>
          <p:cNvPicPr>
            <a:picLocks noChangeAspect="1"/>
          </p:cNvPicPr>
          <p:nvPr/>
        </p:nvPicPr>
        <p:blipFill rotWithShape="1">
          <a:blip r:embed="rId5">
            <a:extLst>
              <a:ext uri="{28A0092B-C50C-407E-A947-70E740481C1C}">
                <a14:useLocalDpi xmlns:a14="http://schemas.microsoft.com/office/drawing/2010/main" val="0"/>
              </a:ext>
            </a:extLst>
          </a:blip>
          <a:srcRect t="-939" r="43540" b="-1"/>
          <a:stretch/>
        </p:blipFill>
        <p:spPr>
          <a:xfrm>
            <a:off x="1061147" y="507021"/>
            <a:ext cx="2295434" cy="2167525"/>
          </a:xfrm>
          <a:prstGeom prst="rect">
            <a:avLst/>
          </a:prstGeom>
        </p:spPr>
      </p:pic>
      <p:pic>
        <p:nvPicPr>
          <p:cNvPr id="23" name="Picture 22" descr="A white background with black lines&#10;&#10;Description automatically generated">
            <a:extLst>
              <a:ext uri="{FF2B5EF4-FFF2-40B4-BE49-F238E27FC236}">
                <a16:creationId xmlns:a16="http://schemas.microsoft.com/office/drawing/2014/main" id="{FC19854F-FAAE-BE49-8E7D-696FA0886646}"/>
              </a:ext>
            </a:extLst>
          </p:cNvPr>
          <p:cNvPicPr>
            <a:picLocks noChangeAspect="1"/>
          </p:cNvPicPr>
          <p:nvPr/>
        </p:nvPicPr>
        <p:blipFill rotWithShape="1">
          <a:blip r:embed="rId6">
            <a:extLst>
              <a:ext uri="{28A0092B-C50C-407E-A947-70E740481C1C}">
                <a14:useLocalDpi xmlns:a14="http://schemas.microsoft.com/office/drawing/2010/main" val="0"/>
              </a:ext>
            </a:extLst>
          </a:blip>
          <a:srcRect l="1178" t="3395" r="63718"/>
          <a:stretch/>
        </p:blipFill>
        <p:spPr>
          <a:xfrm>
            <a:off x="4079776" y="544567"/>
            <a:ext cx="2376264" cy="2048892"/>
          </a:xfrm>
          <a:prstGeom prst="rect">
            <a:avLst/>
          </a:prstGeom>
        </p:spPr>
      </p:pic>
      <p:pic>
        <p:nvPicPr>
          <p:cNvPr id="25" name="Picture 24" descr="A white background with black text&#10;&#10;Description automatically generated">
            <a:extLst>
              <a:ext uri="{FF2B5EF4-FFF2-40B4-BE49-F238E27FC236}">
                <a16:creationId xmlns:a16="http://schemas.microsoft.com/office/drawing/2014/main" id="{5E687E85-393C-48FD-C7D9-740F75C056EE}"/>
              </a:ext>
            </a:extLst>
          </p:cNvPr>
          <p:cNvPicPr>
            <a:picLocks noChangeAspect="1"/>
          </p:cNvPicPr>
          <p:nvPr/>
        </p:nvPicPr>
        <p:blipFill rotWithShape="1">
          <a:blip r:embed="rId7">
            <a:extLst>
              <a:ext uri="{28A0092B-C50C-407E-A947-70E740481C1C}">
                <a14:useLocalDpi xmlns:a14="http://schemas.microsoft.com/office/drawing/2010/main" val="0"/>
              </a:ext>
            </a:extLst>
          </a:blip>
          <a:srcRect r="57461"/>
          <a:stretch/>
        </p:blipFill>
        <p:spPr>
          <a:xfrm>
            <a:off x="7536160" y="472282"/>
            <a:ext cx="2874144" cy="3581400"/>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2B361DF8-A43D-4C1E-BE93-F1C7310BFD3F}"/>
              </a:ext>
            </a:extLst>
          </p:cNvPr>
          <p:cNvPicPr>
            <a:picLocks noChangeAspect="1"/>
          </p:cNvPicPr>
          <p:nvPr/>
        </p:nvPicPr>
        <p:blipFill rotWithShape="1">
          <a:blip r:embed="rId8">
            <a:extLst>
              <a:ext uri="{28A0092B-C50C-407E-A947-70E740481C1C}">
                <a14:useLocalDpi xmlns:a14="http://schemas.microsoft.com/office/drawing/2010/main" val="0"/>
              </a:ext>
            </a:extLst>
          </a:blip>
          <a:srcRect r="52422" b="8994"/>
          <a:stretch/>
        </p:blipFill>
        <p:spPr>
          <a:xfrm>
            <a:off x="1269918" y="2976045"/>
            <a:ext cx="2196072" cy="3431457"/>
          </a:xfrm>
          <a:prstGeom prst="rect">
            <a:avLst/>
          </a:prstGeom>
        </p:spPr>
      </p:pic>
      <p:pic>
        <p:nvPicPr>
          <p:cNvPr id="29" name="Picture 28" descr="A screenshot of a medical survey&#10;&#10;Description automatically generated">
            <a:extLst>
              <a:ext uri="{FF2B5EF4-FFF2-40B4-BE49-F238E27FC236}">
                <a16:creationId xmlns:a16="http://schemas.microsoft.com/office/drawing/2014/main" id="{F3AF57A0-1833-25A2-718C-E624A0B591D7}"/>
              </a:ext>
            </a:extLst>
          </p:cNvPr>
          <p:cNvPicPr>
            <a:picLocks noChangeAspect="1"/>
          </p:cNvPicPr>
          <p:nvPr/>
        </p:nvPicPr>
        <p:blipFill rotWithShape="1">
          <a:blip r:embed="rId9">
            <a:extLst>
              <a:ext uri="{28A0092B-C50C-407E-A947-70E740481C1C}">
                <a14:useLocalDpi xmlns:a14="http://schemas.microsoft.com/office/drawing/2010/main" val="0"/>
              </a:ext>
            </a:extLst>
          </a:blip>
          <a:srcRect b="26453"/>
          <a:stretch/>
        </p:blipFill>
        <p:spPr>
          <a:xfrm>
            <a:off x="4195339" y="3944370"/>
            <a:ext cx="4867507" cy="2369063"/>
          </a:xfrm>
          <a:prstGeom prst="rect">
            <a:avLst/>
          </a:prstGeom>
        </p:spPr>
      </p:pic>
      <p:sp>
        <p:nvSpPr>
          <p:cNvPr id="30" name="TextBox 29">
            <a:extLst>
              <a:ext uri="{FF2B5EF4-FFF2-40B4-BE49-F238E27FC236}">
                <a16:creationId xmlns:a16="http://schemas.microsoft.com/office/drawing/2014/main" id="{7A0FAF5E-7DE7-7A02-F653-91A63BE3CD9F}"/>
              </a:ext>
            </a:extLst>
          </p:cNvPr>
          <p:cNvSpPr txBox="1"/>
          <p:nvPr/>
        </p:nvSpPr>
        <p:spPr>
          <a:xfrm>
            <a:off x="1809674" y="164406"/>
            <a:ext cx="822661" cy="307777"/>
          </a:xfrm>
          <a:prstGeom prst="rect">
            <a:avLst/>
          </a:prstGeom>
          <a:noFill/>
        </p:spPr>
        <p:txBody>
          <a:bodyPr wrap="none" rtlCol="0">
            <a:spAutoFit/>
          </a:bodyPr>
          <a:lstStyle/>
          <a:p>
            <a:r>
              <a:rPr lang="en-LK" sz="1400" dirty="0">
                <a:latin typeface="Arial" panose="020B0604020202020204" pitchFamily="34" charset="0"/>
                <a:cs typeface="Arial" panose="020B0604020202020204" pitchFamily="34" charset="0"/>
              </a:rPr>
              <a:t>Classes</a:t>
            </a:r>
          </a:p>
        </p:txBody>
      </p:sp>
      <p:sp>
        <p:nvSpPr>
          <p:cNvPr id="35" name="TextBox 34">
            <a:extLst>
              <a:ext uri="{FF2B5EF4-FFF2-40B4-BE49-F238E27FC236}">
                <a16:creationId xmlns:a16="http://schemas.microsoft.com/office/drawing/2014/main" id="{750C834A-DF5D-2199-D0C2-B6622D856CF5}"/>
              </a:ext>
            </a:extLst>
          </p:cNvPr>
          <p:cNvSpPr txBox="1"/>
          <p:nvPr/>
        </p:nvSpPr>
        <p:spPr>
          <a:xfrm>
            <a:off x="4553610" y="164405"/>
            <a:ext cx="1428596" cy="307777"/>
          </a:xfrm>
          <a:prstGeom prst="rect">
            <a:avLst/>
          </a:prstGeom>
          <a:noFill/>
        </p:spPr>
        <p:txBody>
          <a:bodyPr wrap="none" rtlCol="0">
            <a:spAutoFit/>
          </a:bodyPr>
          <a:lstStyle/>
          <a:p>
            <a:r>
              <a:rPr lang="en-LK" sz="1400" dirty="0">
                <a:latin typeface="Arial" panose="020B0604020202020204" pitchFamily="34" charset="0"/>
                <a:cs typeface="Arial" panose="020B0604020202020204" pitchFamily="34" charset="0"/>
              </a:rPr>
              <a:t>Object Property</a:t>
            </a:r>
          </a:p>
        </p:txBody>
      </p:sp>
      <p:sp>
        <p:nvSpPr>
          <p:cNvPr id="36" name="TextBox 35">
            <a:extLst>
              <a:ext uri="{FF2B5EF4-FFF2-40B4-BE49-F238E27FC236}">
                <a16:creationId xmlns:a16="http://schemas.microsoft.com/office/drawing/2014/main" id="{89CFC241-D562-5229-E3B1-2365E0219047}"/>
              </a:ext>
            </a:extLst>
          </p:cNvPr>
          <p:cNvSpPr txBox="1"/>
          <p:nvPr/>
        </p:nvSpPr>
        <p:spPr>
          <a:xfrm>
            <a:off x="8328664" y="164404"/>
            <a:ext cx="1289135" cy="307777"/>
          </a:xfrm>
          <a:prstGeom prst="rect">
            <a:avLst/>
          </a:prstGeom>
          <a:noFill/>
        </p:spPr>
        <p:txBody>
          <a:bodyPr wrap="none" rtlCol="0">
            <a:spAutoFit/>
          </a:bodyPr>
          <a:lstStyle/>
          <a:p>
            <a:r>
              <a:rPr lang="en-LK" sz="1400" dirty="0">
                <a:latin typeface="Arial" panose="020B0604020202020204" pitchFamily="34" charset="0"/>
                <a:cs typeface="Arial" panose="020B0604020202020204" pitchFamily="34" charset="0"/>
              </a:rPr>
              <a:t>Data Property</a:t>
            </a:r>
          </a:p>
        </p:txBody>
      </p:sp>
    </p:spTree>
    <p:extLst>
      <p:ext uri="{BB962C8B-B14F-4D97-AF65-F5344CB8AC3E}">
        <p14:creationId xmlns:p14="http://schemas.microsoft.com/office/powerpoint/2010/main" val="40123525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16" name="TextBox 15">
            <a:extLst>
              <a:ext uri="{FF2B5EF4-FFF2-40B4-BE49-F238E27FC236}">
                <a16:creationId xmlns:a16="http://schemas.microsoft.com/office/drawing/2014/main" id="{2B98D9B8-2489-405E-1ED7-751D0714EA08}"/>
              </a:ext>
            </a:extLst>
          </p:cNvPr>
          <p:cNvSpPr txBox="1"/>
          <p:nvPr/>
        </p:nvSpPr>
        <p:spPr>
          <a:xfrm>
            <a:off x="1675844" y="3256867"/>
            <a:ext cx="7341521" cy="1569660"/>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Veterinary contacting and user-specific knowledge based up-to-date using reinforcement learning.</a:t>
            </a:r>
          </a:p>
        </p:txBody>
      </p:sp>
      <p:sp>
        <p:nvSpPr>
          <p:cNvPr id="17" name="Title 4">
            <a:extLst>
              <a:ext uri="{FF2B5EF4-FFF2-40B4-BE49-F238E27FC236}">
                <a16:creationId xmlns:a16="http://schemas.microsoft.com/office/drawing/2014/main" id="{48869C79-2153-A37F-25E0-8DDE4A9CE2B6}"/>
              </a:ext>
            </a:extLst>
          </p:cNvPr>
          <p:cNvSpPr txBox="1">
            <a:spLocks/>
          </p:cNvSpPr>
          <p:nvPr/>
        </p:nvSpPr>
        <p:spPr>
          <a:xfrm>
            <a:off x="2147766" y="1340572"/>
            <a:ext cx="6643401" cy="681038"/>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b="1" dirty="0">
                <a:latin typeface="Adobe Devanagari"/>
              </a:rPr>
              <a:t>IT20659226|M.G.K.Chethani</a:t>
            </a:r>
          </a:p>
        </p:txBody>
      </p:sp>
      <p:sp>
        <p:nvSpPr>
          <p:cNvPr id="19" name="Text Placeholder 5">
            <a:extLst>
              <a:ext uri="{FF2B5EF4-FFF2-40B4-BE49-F238E27FC236}">
                <a16:creationId xmlns:a16="http://schemas.microsoft.com/office/drawing/2014/main" id="{86A7DCF9-F167-454A-F191-A269B5E06FDF}"/>
              </a:ext>
            </a:extLst>
          </p:cNvPr>
          <p:cNvSpPr txBox="1">
            <a:spLocks/>
          </p:cNvSpPr>
          <p:nvPr/>
        </p:nvSpPr>
        <p:spPr>
          <a:xfrm>
            <a:off x="2168834" y="2077489"/>
            <a:ext cx="6251738" cy="868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Bachelor of Science (Hons) in Information Technology </a:t>
            </a:r>
          </a:p>
          <a:p>
            <a:pPr marL="0" indent="0">
              <a:buNone/>
            </a:pPr>
            <a:r>
              <a:rPr lang="en-US" sz="2000" dirty="0"/>
              <a:t>Specializing in Information Technology</a:t>
            </a:r>
          </a:p>
        </p:txBody>
      </p:sp>
      <p:pic>
        <p:nvPicPr>
          <p:cNvPr id="22" name="Picture 21">
            <a:extLst>
              <a:ext uri="{FF2B5EF4-FFF2-40B4-BE49-F238E27FC236}">
                <a16:creationId xmlns:a16="http://schemas.microsoft.com/office/drawing/2014/main" id="{90C80ED1-13FE-B0A2-9D7B-49CE758A2A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19821" y="1387093"/>
            <a:ext cx="2420467" cy="2708116"/>
          </a:xfrm>
          <a:prstGeom prst="rect">
            <a:avLst/>
          </a:prstGeom>
        </p:spPr>
      </p:pic>
    </p:spTree>
    <p:extLst>
      <p:ext uri="{BB962C8B-B14F-4D97-AF65-F5344CB8AC3E}">
        <p14:creationId xmlns:p14="http://schemas.microsoft.com/office/powerpoint/2010/main" val="1810089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8DF67F24-A8CB-2C24-05BC-BE368C7B6A96}"/>
              </a:ext>
            </a:extLst>
          </p:cNvPr>
          <p:cNvGrpSpPr/>
          <p:nvPr/>
        </p:nvGrpSpPr>
        <p:grpSpPr>
          <a:xfrm>
            <a:off x="0" y="0"/>
            <a:ext cx="12191999" cy="6858000"/>
            <a:chOff x="0" y="0"/>
            <a:chExt cx="18287998" cy="10286999"/>
          </a:xfrm>
        </p:grpSpPr>
        <p:pic>
          <p:nvPicPr>
            <p:cNvPr id="5" name="object 3">
              <a:extLst>
                <a:ext uri="{FF2B5EF4-FFF2-40B4-BE49-F238E27FC236}">
                  <a16:creationId xmlns:a16="http://schemas.microsoft.com/office/drawing/2014/main" id="{0D1CBBD1-5B5A-996D-F8BE-380526F190D7}"/>
                </a:ext>
              </a:extLst>
            </p:cNvPr>
            <p:cNvPicPr/>
            <p:nvPr/>
          </p:nvPicPr>
          <p:blipFill>
            <a:blip r:embed="rId2" cstate="print"/>
            <a:stretch>
              <a:fillRect/>
            </a:stretch>
          </p:blipFill>
          <p:spPr>
            <a:xfrm>
              <a:off x="0" y="0"/>
              <a:ext cx="15481417" cy="10286998"/>
            </a:xfrm>
            <a:prstGeom prst="rect">
              <a:avLst/>
            </a:prstGeom>
          </p:spPr>
        </p:pic>
        <p:pic>
          <p:nvPicPr>
            <p:cNvPr id="6" name="object 4">
              <a:extLst>
                <a:ext uri="{FF2B5EF4-FFF2-40B4-BE49-F238E27FC236}">
                  <a16:creationId xmlns:a16="http://schemas.microsoft.com/office/drawing/2014/main" id="{E79396E6-8EBF-D241-0146-6560CFB2539A}"/>
                </a:ext>
              </a:extLst>
            </p:cNvPr>
            <p:cNvPicPr/>
            <p:nvPr/>
          </p:nvPicPr>
          <p:blipFill>
            <a:blip r:embed="rId3" cstate="print"/>
            <a:stretch>
              <a:fillRect/>
            </a:stretch>
          </p:blipFill>
          <p:spPr>
            <a:xfrm>
              <a:off x="2383026" y="0"/>
              <a:ext cx="15904972" cy="10286998"/>
            </a:xfrm>
            <a:prstGeom prst="rect">
              <a:avLst/>
            </a:prstGeom>
          </p:spPr>
        </p:pic>
        <p:pic>
          <p:nvPicPr>
            <p:cNvPr id="7" name="object 5">
              <a:extLst>
                <a:ext uri="{FF2B5EF4-FFF2-40B4-BE49-F238E27FC236}">
                  <a16:creationId xmlns:a16="http://schemas.microsoft.com/office/drawing/2014/main" id="{044C2B47-9D15-488A-0252-AC3EBDD97B09}"/>
                </a:ext>
              </a:extLst>
            </p:cNvPr>
            <p:cNvPicPr/>
            <p:nvPr/>
          </p:nvPicPr>
          <p:blipFill>
            <a:blip r:embed="rId4" cstate="print"/>
            <a:stretch>
              <a:fillRect/>
            </a:stretch>
          </p:blipFill>
          <p:spPr>
            <a:xfrm>
              <a:off x="6021207" y="9134526"/>
              <a:ext cx="12266791" cy="1152473"/>
            </a:xfrm>
            <a:prstGeom prst="rect">
              <a:avLst/>
            </a:prstGeom>
          </p:spPr>
        </p:pic>
        <p:pic>
          <p:nvPicPr>
            <p:cNvPr id="8" name="object 6">
              <a:extLst>
                <a:ext uri="{FF2B5EF4-FFF2-40B4-BE49-F238E27FC236}">
                  <a16:creationId xmlns:a16="http://schemas.microsoft.com/office/drawing/2014/main" id="{A54AD672-8699-2807-B7B9-F1B9D02C28F6}"/>
                </a:ext>
              </a:extLst>
            </p:cNvPr>
            <p:cNvPicPr/>
            <p:nvPr/>
          </p:nvPicPr>
          <p:blipFill>
            <a:blip r:embed="rId5" cstate="print"/>
            <a:stretch>
              <a:fillRect/>
            </a:stretch>
          </p:blipFill>
          <p:spPr>
            <a:xfrm>
              <a:off x="0" y="9134526"/>
              <a:ext cx="6019799" cy="1123949"/>
            </a:xfrm>
            <a:prstGeom prst="rect">
              <a:avLst/>
            </a:prstGeom>
          </p:spPr>
        </p:pic>
      </p:grpSp>
      <p:sp>
        <p:nvSpPr>
          <p:cNvPr id="14" name="object 12">
            <a:extLst>
              <a:ext uri="{FF2B5EF4-FFF2-40B4-BE49-F238E27FC236}">
                <a16:creationId xmlns:a16="http://schemas.microsoft.com/office/drawing/2014/main" id="{8232B9CA-C4C8-6A54-5E36-01285E518FA8}"/>
              </a:ext>
            </a:extLst>
          </p:cNvPr>
          <p:cNvSpPr txBox="1">
            <a:spLocks/>
          </p:cNvSpPr>
          <p:nvPr/>
        </p:nvSpPr>
        <p:spPr>
          <a:xfrm>
            <a:off x="1588684" y="404664"/>
            <a:ext cx="9366885" cy="567463"/>
          </a:xfrm>
          <a:prstGeom prst="rect">
            <a:avLst/>
          </a:prstGeom>
        </p:spPr>
        <p:txBody>
          <a:bodyPr vert="horz" wrap="square" lIns="0" tIns="13335"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5"/>
              </a:spcBef>
            </a:pPr>
            <a:r>
              <a:rPr lang="en-US" sz="3600" dirty="0">
                <a:latin typeface="Sitka Text"/>
                <a:cs typeface="Sitka Text"/>
              </a:rPr>
              <a:t>Data Gathering</a:t>
            </a:r>
          </a:p>
        </p:txBody>
      </p:sp>
      <p:pic>
        <p:nvPicPr>
          <p:cNvPr id="3" name="Picture 2" descr="A screenshot of a computer&#10;&#10;Description automatically generated">
            <a:extLst>
              <a:ext uri="{FF2B5EF4-FFF2-40B4-BE49-F238E27FC236}">
                <a16:creationId xmlns:a16="http://schemas.microsoft.com/office/drawing/2014/main" id="{D53D646E-C292-0B78-E3BF-430AB1F576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938" y="1147937"/>
            <a:ext cx="4054375" cy="217326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9F573471-8D11-83FE-F591-06796E386F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7643" y="3578013"/>
            <a:ext cx="4991808" cy="1616578"/>
          </a:xfrm>
          <a:prstGeom prst="rect">
            <a:avLst/>
          </a:prstGeom>
        </p:spPr>
      </p:pic>
      <p:pic>
        <p:nvPicPr>
          <p:cNvPr id="12" name="Picture 11" descr="A screenshot of a web page&#10;&#10;Description automatically generated">
            <a:extLst>
              <a:ext uri="{FF2B5EF4-FFF2-40B4-BE49-F238E27FC236}">
                <a16:creationId xmlns:a16="http://schemas.microsoft.com/office/drawing/2014/main" id="{A234C44B-B095-0BE1-36C4-9A754B7C48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7615" y="1257827"/>
            <a:ext cx="1968857" cy="2034485"/>
          </a:xfrm>
          <a:prstGeom prst="rect">
            <a:avLst/>
          </a:prstGeom>
        </p:spPr>
      </p:pic>
      <p:pic>
        <p:nvPicPr>
          <p:cNvPr id="15" name="Picture 14" descr="A screenshot of a web page&#10;&#10;Description automatically generated">
            <a:extLst>
              <a:ext uri="{FF2B5EF4-FFF2-40B4-BE49-F238E27FC236}">
                <a16:creationId xmlns:a16="http://schemas.microsoft.com/office/drawing/2014/main" id="{7A1A1822-CBD2-EF72-54C6-150CBE21AB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3793" y="4157899"/>
            <a:ext cx="1859047" cy="1592777"/>
          </a:xfrm>
          <a:prstGeom prst="rect">
            <a:avLst/>
          </a:prstGeom>
        </p:spPr>
      </p:pic>
      <p:pic>
        <p:nvPicPr>
          <p:cNvPr id="17" name="Picture 16" descr="A letter of a research&#10;&#10;Description automatically generated with medium confidence">
            <a:extLst>
              <a:ext uri="{FF2B5EF4-FFF2-40B4-BE49-F238E27FC236}">
                <a16:creationId xmlns:a16="http://schemas.microsoft.com/office/drawing/2014/main" id="{F15792EC-704A-AB47-91B9-8FE0E137B0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385" y="2501715"/>
            <a:ext cx="2686643" cy="3312368"/>
          </a:xfrm>
          <a:prstGeom prst="rect">
            <a:avLst/>
          </a:prstGeom>
        </p:spPr>
      </p:pic>
      <p:pic>
        <p:nvPicPr>
          <p:cNvPr id="19" name="Picture 18" descr="A person wearing a graduation gown and a blue and red ribbon&#10;&#10;Description automatically generated">
            <a:extLst>
              <a:ext uri="{FF2B5EF4-FFF2-40B4-BE49-F238E27FC236}">
                <a16:creationId xmlns:a16="http://schemas.microsoft.com/office/drawing/2014/main" id="{DF04612F-CEB6-49B5-8803-417BE2A340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3352" y="1103167"/>
            <a:ext cx="1879775" cy="1294956"/>
          </a:xfrm>
          <a:prstGeom prst="rect">
            <a:avLst/>
          </a:prstGeom>
        </p:spPr>
      </p:pic>
      <p:pic>
        <p:nvPicPr>
          <p:cNvPr id="23" name="Picture 22" descr="A black text on a white background&#10;&#10;Description automatically generated">
            <a:extLst>
              <a:ext uri="{FF2B5EF4-FFF2-40B4-BE49-F238E27FC236}">
                <a16:creationId xmlns:a16="http://schemas.microsoft.com/office/drawing/2014/main" id="{7C8A8A7A-D9A1-ADE2-0E5F-63F5229623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00843" y="5413518"/>
            <a:ext cx="4427604" cy="457240"/>
          </a:xfrm>
          <a:prstGeom prst="rect">
            <a:avLst/>
          </a:prstGeom>
        </p:spPr>
      </p:pic>
    </p:spTree>
    <p:extLst>
      <p:ext uri="{BB962C8B-B14F-4D97-AF65-F5344CB8AC3E}">
        <p14:creationId xmlns:p14="http://schemas.microsoft.com/office/powerpoint/2010/main" val="35286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5" name="object 19">
            <a:extLst>
              <a:ext uri="{FF2B5EF4-FFF2-40B4-BE49-F238E27FC236}">
                <a16:creationId xmlns:a16="http://schemas.microsoft.com/office/drawing/2014/main" id="{A31455AB-852F-107B-8F48-75500845D5AB}"/>
              </a:ext>
            </a:extLst>
          </p:cNvPr>
          <p:cNvSpPr txBox="1">
            <a:spLocks noGrp="1"/>
          </p:cNvSpPr>
          <p:nvPr>
            <p:ph type="title"/>
          </p:nvPr>
        </p:nvSpPr>
        <p:spPr>
          <a:xfrm>
            <a:off x="6089983" y="654737"/>
            <a:ext cx="5306772" cy="443070"/>
          </a:xfrm>
          <a:prstGeom prst="rect">
            <a:avLst/>
          </a:prstGeom>
        </p:spPr>
        <p:txBody>
          <a:bodyPr vert="horz" wrap="square" lIns="0" tIns="12065" rIns="0" bIns="0" rtlCol="0">
            <a:spAutoFit/>
          </a:bodyPr>
          <a:lstStyle/>
          <a:p>
            <a:pPr marL="12700">
              <a:lnSpc>
                <a:spcPct val="100000"/>
              </a:lnSpc>
              <a:spcBef>
                <a:spcPts val="95"/>
              </a:spcBef>
            </a:pPr>
            <a:r>
              <a:rPr sz="2800" b="1" spc="-10" dirty="0"/>
              <a:t>INTRODUCTION</a:t>
            </a:r>
            <a:r>
              <a:rPr sz="2800" b="1" spc="-30" dirty="0"/>
              <a:t> </a:t>
            </a:r>
            <a:r>
              <a:rPr sz="2800" b="1" spc="-5" dirty="0"/>
              <a:t>-</a:t>
            </a:r>
            <a:r>
              <a:rPr sz="2800" b="1" spc="-30" dirty="0"/>
              <a:t> </a:t>
            </a:r>
            <a:r>
              <a:rPr sz="2800" b="1" spc="-10" dirty="0"/>
              <a:t>BACKGROUND</a:t>
            </a:r>
            <a:endParaRPr sz="2800" b="1" dirty="0"/>
          </a:p>
        </p:txBody>
      </p:sp>
      <p:pic>
        <p:nvPicPr>
          <p:cNvPr id="13" name="Picture 12">
            <a:extLst>
              <a:ext uri="{FF2B5EF4-FFF2-40B4-BE49-F238E27FC236}">
                <a16:creationId xmlns:a16="http://schemas.microsoft.com/office/drawing/2014/main" id="{0C4A9471-09EE-DD0B-C8FE-E0DE355B61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2169" y="3881943"/>
            <a:ext cx="2876550" cy="2924175"/>
          </a:xfrm>
          <a:prstGeom prst="rect">
            <a:avLst/>
          </a:prstGeom>
        </p:spPr>
      </p:pic>
      <p:sp>
        <p:nvSpPr>
          <p:cNvPr id="15" name="Flowchart: Document 14">
            <a:extLst>
              <a:ext uri="{FF2B5EF4-FFF2-40B4-BE49-F238E27FC236}">
                <a16:creationId xmlns:a16="http://schemas.microsoft.com/office/drawing/2014/main" id="{3DE6EAAA-30A5-6487-8469-E4C82174EAB2}"/>
              </a:ext>
            </a:extLst>
          </p:cNvPr>
          <p:cNvSpPr/>
          <p:nvPr/>
        </p:nvSpPr>
        <p:spPr>
          <a:xfrm>
            <a:off x="1873281" y="2007523"/>
            <a:ext cx="8930538" cy="2514768"/>
          </a:xfrm>
          <a:prstGeom prst="flowChartDocument">
            <a:avLst/>
          </a:prstGeom>
          <a:solidFill>
            <a:schemeClr val="accent5">
              <a:lumMod val="40000"/>
              <a:lumOff val="60000"/>
            </a:schemeClr>
          </a:solidFill>
          <a:ln>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1800" dirty="0">
                <a:effectLst/>
                <a:latin typeface="Arial" panose="020B0604020202020204" pitchFamily="34" charset="0"/>
                <a:ea typeface="Arial" panose="020B0604020202020204" pitchFamily="34" charset="0"/>
              </a:rPr>
              <a:t>	</a:t>
            </a:r>
            <a:r>
              <a:rPr lang="en-US" dirty="0">
                <a:latin typeface="Arial" panose="020B0604020202020204" pitchFamily="34" charset="0"/>
                <a:ea typeface="Arial" panose="020B0604020202020204" pitchFamily="34" charset="0"/>
              </a:rPr>
              <a:t>In this</a:t>
            </a:r>
            <a:r>
              <a:rPr lang="en-US" sz="1800" dirty="0">
                <a:effectLst/>
                <a:latin typeface="Arial" panose="020B0604020202020204" pitchFamily="34" charset="0"/>
                <a:ea typeface="Arial" panose="020B0604020202020204" pitchFamily="34" charset="0"/>
              </a:rPr>
              <a:t> component I am to create a user-specific knowledge base by filtering the treatment details from the domain knowledge-based, we contact a vet through a mobile application to clarify that suggested treatment details can be used for those treatments, verify treatment details and suggestions needs up to date in the user-specific knowledge-based when users ask questions from AI assistants that user-specific knowledge should be up to date. </a:t>
            </a:r>
          </a:p>
          <a:p>
            <a:endParaRPr lang="en-US" dirty="0"/>
          </a:p>
        </p:txBody>
      </p:sp>
    </p:spTree>
    <p:extLst>
      <p:ext uri="{BB962C8B-B14F-4D97-AF65-F5344CB8AC3E}">
        <p14:creationId xmlns:p14="http://schemas.microsoft.com/office/powerpoint/2010/main" val="4043380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4" name="object 19">
            <a:extLst>
              <a:ext uri="{FF2B5EF4-FFF2-40B4-BE49-F238E27FC236}">
                <a16:creationId xmlns:a16="http://schemas.microsoft.com/office/drawing/2014/main" id="{E82EEFD4-7073-0DB8-DBA0-9E4FD5A37FB7}"/>
              </a:ext>
            </a:extLst>
          </p:cNvPr>
          <p:cNvSpPr txBox="1">
            <a:spLocks noGrp="1"/>
          </p:cNvSpPr>
          <p:nvPr>
            <p:ph type="title"/>
          </p:nvPr>
        </p:nvSpPr>
        <p:spPr>
          <a:xfrm>
            <a:off x="6088508" y="312007"/>
            <a:ext cx="5306772" cy="443070"/>
          </a:xfrm>
          <a:prstGeom prst="rect">
            <a:avLst/>
          </a:prstGeom>
        </p:spPr>
        <p:txBody>
          <a:bodyPr vert="horz" wrap="square" lIns="0" tIns="12065" rIns="0" bIns="0" rtlCol="0">
            <a:spAutoFit/>
          </a:bodyPr>
          <a:lstStyle/>
          <a:p>
            <a:pPr marL="12700">
              <a:lnSpc>
                <a:spcPct val="100000"/>
              </a:lnSpc>
              <a:spcBef>
                <a:spcPts val="95"/>
              </a:spcBef>
            </a:pPr>
            <a:r>
              <a:rPr lang="en-US" sz="2800" b="1" spc="-10" dirty="0"/>
              <a:t>SYSTEM DIAGRAM</a:t>
            </a:r>
            <a:endParaRPr sz="2800" b="1" dirty="0"/>
          </a:p>
        </p:txBody>
      </p:sp>
      <p:pic>
        <p:nvPicPr>
          <p:cNvPr id="5" name="Picture 4">
            <a:extLst>
              <a:ext uri="{FF2B5EF4-FFF2-40B4-BE49-F238E27FC236}">
                <a16:creationId xmlns:a16="http://schemas.microsoft.com/office/drawing/2014/main" id="{947BF636-29A6-5AB9-F172-85DAA488A8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2274" y="755077"/>
            <a:ext cx="8179600" cy="5642987"/>
          </a:xfrm>
          <a:prstGeom prst="rect">
            <a:avLst/>
          </a:prstGeom>
        </p:spPr>
      </p:pic>
    </p:spTree>
    <p:extLst>
      <p:ext uri="{BB962C8B-B14F-4D97-AF65-F5344CB8AC3E}">
        <p14:creationId xmlns:p14="http://schemas.microsoft.com/office/powerpoint/2010/main" val="2041424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3">
            <a:extLst>
              <a:ext uri="{FF2B5EF4-FFF2-40B4-BE49-F238E27FC236}">
                <a16:creationId xmlns:a16="http://schemas.microsoft.com/office/drawing/2014/main" id="{E07AACD0-96F7-5184-15C2-9968E5D5C99A}"/>
              </a:ext>
            </a:extLst>
          </p:cNvPr>
          <p:cNvGrpSpPr/>
          <p:nvPr/>
        </p:nvGrpSpPr>
        <p:grpSpPr>
          <a:xfrm>
            <a:off x="0" y="0"/>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2"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3"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15">
            <a:extLst>
              <a:ext uri="{FF2B5EF4-FFF2-40B4-BE49-F238E27FC236}">
                <a16:creationId xmlns:a16="http://schemas.microsoft.com/office/drawing/2014/main" id="{6CE9EC10-9189-5B52-A8E4-BA90DA53226D}"/>
              </a:ext>
            </a:extLst>
          </p:cNvPr>
          <p:cNvPicPr/>
          <p:nvPr/>
        </p:nvPicPr>
        <p:blipFill rotWithShape="1">
          <a:blip r:embed="rId4" cstate="print"/>
          <a:srcRect r="52167"/>
          <a:stretch/>
        </p:blipFill>
        <p:spPr>
          <a:xfrm>
            <a:off x="21470" y="2852934"/>
            <a:ext cx="2280531" cy="3500511"/>
          </a:xfrm>
          <a:prstGeom prst="rect">
            <a:avLst/>
          </a:prstGeom>
        </p:spPr>
      </p:pic>
      <p:pic>
        <p:nvPicPr>
          <p:cNvPr id="5" name="object 11">
            <a:extLst>
              <a:ext uri="{FF2B5EF4-FFF2-40B4-BE49-F238E27FC236}">
                <a16:creationId xmlns:a16="http://schemas.microsoft.com/office/drawing/2014/main" id="{15CE085D-7BA2-D63E-1934-E8FA5CFC674F}"/>
              </a:ext>
            </a:extLst>
          </p:cNvPr>
          <p:cNvPicPr/>
          <p:nvPr/>
        </p:nvPicPr>
        <p:blipFill>
          <a:blip r:embed="rId5" cstate="print"/>
          <a:stretch>
            <a:fillRect/>
          </a:stretch>
        </p:blipFill>
        <p:spPr>
          <a:xfrm>
            <a:off x="189389" y="3422089"/>
            <a:ext cx="2088924" cy="2870392"/>
          </a:xfrm>
          <a:prstGeom prst="rect">
            <a:avLst/>
          </a:prstGeom>
        </p:spPr>
      </p:pic>
      <p:sp>
        <p:nvSpPr>
          <p:cNvPr id="14" name="Rectangle: Rounded Corners 13">
            <a:extLst>
              <a:ext uri="{FF2B5EF4-FFF2-40B4-BE49-F238E27FC236}">
                <a16:creationId xmlns:a16="http://schemas.microsoft.com/office/drawing/2014/main" id="{60F91B5F-CF2D-A703-C9E5-EDC90FBA7D71}"/>
              </a:ext>
            </a:extLst>
          </p:cNvPr>
          <p:cNvSpPr/>
          <p:nvPr/>
        </p:nvSpPr>
        <p:spPr>
          <a:xfrm>
            <a:off x="2632435" y="1844824"/>
            <a:ext cx="7551518" cy="288032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b="0" i="0" dirty="0">
                <a:solidFill>
                  <a:srgbClr val="374151"/>
                </a:solidFill>
                <a:latin typeface="Arial" panose="020B0604020202020204" pitchFamily="34" charset="0"/>
                <a:cs typeface="Arial" panose="020B0604020202020204" pitchFamily="34" charset="0"/>
              </a:rPr>
              <a:t>	</a:t>
            </a:r>
            <a:r>
              <a:rPr lang="en-US" b="0" i="0" dirty="0">
                <a:solidFill>
                  <a:srgbClr val="374151"/>
                </a:solidFill>
                <a:effectLst/>
                <a:cs typeface="Arial" panose="020B0604020202020204" pitchFamily="34" charset="0"/>
              </a:rPr>
              <a:t>How can advanced technologies, be effectively applied to improve the diagnosis and management of cattle skin diseases in the livestock industry?</a:t>
            </a:r>
            <a:endParaRPr lang="en-US" dirty="0">
              <a:cs typeface="Arial" panose="020B0604020202020204" pitchFamily="34" charset="0"/>
            </a:endParaRPr>
          </a:p>
        </p:txBody>
      </p:sp>
      <p:sp>
        <p:nvSpPr>
          <p:cNvPr id="15" name="object 19">
            <a:extLst>
              <a:ext uri="{FF2B5EF4-FFF2-40B4-BE49-F238E27FC236}">
                <a16:creationId xmlns:a16="http://schemas.microsoft.com/office/drawing/2014/main" id="{2FFCE6C9-44D6-3870-27A8-C6C102C6C8FA}"/>
              </a:ext>
            </a:extLst>
          </p:cNvPr>
          <p:cNvSpPr txBox="1">
            <a:spLocks noGrp="1"/>
          </p:cNvSpPr>
          <p:nvPr>
            <p:ph type="title"/>
          </p:nvPr>
        </p:nvSpPr>
        <p:spPr>
          <a:xfrm>
            <a:off x="5807968" y="592805"/>
            <a:ext cx="5306772" cy="443070"/>
          </a:xfrm>
          <a:prstGeom prst="rect">
            <a:avLst/>
          </a:prstGeom>
        </p:spPr>
        <p:txBody>
          <a:bodyPr vert="horz" wrap="square" lIns="0" tIns="12065" rIns="0" bIns="0" rtlCol="0">
            <a:spAutoFit/>
          </a:bodyPr>
          <a:lstStyle/>
          <a:p>
            <a:pPr marL="12700">
              <a:lnSpc>
                <a:spcPct val="100000"/>
              </a:lnSpc>
              <a:spcBef>
                <a:spcPts val="95"/>
              </a:spcBef>
            </a:pPr>
            <a:r>
              <a:rPr lang="en-US" sz="2800" b="1" dirty="0"/>
              <a:t>RESEARCH QUESTION</a:t>
            </a:r>
            <a:endParaRPr sz="2800" b="1" dirty="0"/>
          </a:p>
        </p:txBody>
      </p:sp>
    </p:spTree>
    <p:extLst>
      <p:ext uri="{BB962C8B-B14F-4D97-AF65-F5344CB8AC3E}">
        <p14:creationId xmlns:p14="http://schemas.microsoft.com/office/powerpoint/2010/main" val="324192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37">
            <a:extLst>
              <a:ext uri="{FF2B5EF4-FFF2-40B4-BE49-F238E27FC236}">
                <a16:creationId xmlns:a16="http://schemas.microsoft.com/office/drawing/2014/main" id="{4086E723-C6D5-20A6-1753-388D6F58D5EB}"/>
              </a:ext>
            </a:extLst>
          </p:cNvPr>
          <p:cNvPicPr/>
          <p:nvPr/>
        </p:nvPicPr>
        <p:blipFill>
          <a:blip r:embed="rId6" cstate="print"/>
          <a:stretch>
            <a:fillRect/>
          </a:stretch>
        </p:blipFill>
        <p:spPr>
          <a:xfrm>
            <a:off x="9549628" y="2878304"/>
            <a:ext cx="2115843" cy="3538388"/>
          </a:xfrm>
          <a:prstGeom prst="rect">
            <a:avLst/>
          </a:prstGeom>
        </p:spPr>
      </p:pic>
      <p:pic>
        <p:nvPicPr>
          <p:cNvPr id="6" name="object 13">
            <a:extLst>
              <a:ext uri="{FF2B5EF4-FFF2-40B4-BE49-F238E27FC236}">
                <a16:creationId xmlns:a16="http://schemas.microsoft.com/office/drawing/2014/main" id="{82727B98-7EC7-6D26-67D4-E0FE36FB901A}"/>
              </a:ext>
            </a:extLst>
          </p:cNvPr>
          <p:cNvPicPr/>
          <p:nvPr/>
        </p:nvPicPr>
        <p:blipFill>
          <a:blip r:embed="rId7" cstate="print"/>
          <a:stretch>
            <a:fillRect/>
          </a:stretch>
        </p:blipFill>
        <p:spPr>
          <a:xfrm>
            <a:off x="2947491" y="1301786"/>
            <a:ext cx="4232921" cy="1776809"/>
          </a:xfrm>
          <a:prstGeom prst="rect">
            <a:avLst/>
          </a:prstGeom>
        </p:spPr>
      </p:pic>
      <p:pic>
        <p:nvPicPr>
          <p:cNvPr id="11" name="object 13">
            <a:extLst>
              <a:ext uri="{FF2B5EF4-FFF2-40B4-BE49-F238E27FC236}">
                <a16:creationId xmlns:a16="http://schemas.microsoft.com/office/drawing/2014/main" id="{9234F98D-477C-6FF6-8229-556E57789957}"/>
              </a:ext>
            </a:extLst>
          </p:cNvPr>
          <p:cNvPicPr/>
          <p:nvPr/>
        </p:nvPicPr>
        <p:blipFill>
          <a:blip r:embed="rId7" cstate="print"/>
          <a:stretch>
            <a:fillRect/>
          </a:stretch>
        </p:blipFill>
        <p:spPr>
          <a:xfrm>
            <a:off x="2947492" y="4518156"/>
            <a:ext cx="4232920" cy="1776809"/>
          </a:xfrm>
          <a:prstGeom prst="rect">
            <a:avLst/>
          </a:prstGeom>
        </p:spPr>
      </p:pic>
      <p:pic>
        <p:nvPicPr>
          <p:cNvPr id="14" name="object 13">
            <a:extLst>
              <a:ext uri="{FF2B5EF4-FFF2-40B4-BE49-F238E27FC236}">
                <a16:creationId xmlns:a16="http://schemas.microsoft.com/office/drawing/2014/main" id="{C33FE830-DA71-DEA9-36FC-BCB786443BF6}"/>
              </a:ext>
            </a:extLst>
          </p:cNvPr>
          <p:cNvPicPr/>
          <p:nvPr/>
        </p:nvPicPr>
        <p:blipFill>
          <a:blip r:embed="rId7" cstate="print"/>
          <a:stretch>
            <a:fillRect/>
          </a:stretch>
        </p:blipFill>
        <p:spPr>
          <a:xfrm>
            <a:off x="2947492" y="2922084"/>
            <a:ext cx="4232921" cy="1776809"/>
          </a:xfrm>
          <a:prstGeom prst="rect">
            <a:avLst/>
          </a:prstGeom>
        </p:spPr>
      </p:pic>
      <p:sp>
        <p:nvSpPr>
          <p:cNvPr id="20" name="TextBox 19">
            <a:extLst>
              <a:ext uri="{FF2B5EF4-FFF2-40B4-BE49-F238E27FC236}">
                <a16:creationId xmlns:a16="http://schemas.microsoft.com/office/drawing/2014/main" id="{411D5ADA-20B9-89F4-586F-B35E7446846F}"/>
              </a:ext>
            </a:extLst>
          </p:cNvPr>
          <p:cNvSpPr txBox="1"/>
          <p:nvPr/>
        </p:nvSpPr>
        <p:spPr>
          <a:xfrm>
            <a:off x="3075034" y="2054856"/>
            <a:ext cx="4042227" cy="369332"/>
          </a:xfrm>
          <a:prstGeom prst="rect">
            <a:avLst/>
          </a:prstGeom>
          <a:noFill/>
        </p:spPr>
        <p:txBody>
          <a:bodyPr wrap="square">
            <a:spAutoFit/>
          </a:bodyPr>
          <a:lstStyle/>
          <a:p>
            <a:r>
              <a:rPr lang="en-US" b="1" dirty="0">
                <a:solidFill>
                  <a:schemeClr val="tx1">
                    <a:lumMod val="85000"/>
                    <a:lumOff val="15000"/>
                  </a:schemeClr>
                </a:solidFill>
              </a:rPr>
              <a:t>Implemented a system to contact vet</a:t>
            </a:r>
            <a:endParaRPr lang="en-LK" b="1" dirty="0">
              <a:solidFill>
                <a:schemeClr val="tx1">
                  <a:lumMod val="85000"/>
                  <a:lumOff val="15000"/>
                </a:schemeClr>
              </a:solidFill>
            </a:endParaRPr>
          </a:p>
        </p:txBody>
      </p:sp>
      <p:sp>
        <p:nvSpPr>
          <p:cNvPr id="15" name="Rectangle 14"/>
          <p:cNvSpPr/>
          <p:nvPr/>
        </p:nvSpPr>
        <p:spPr>
          <a:xfrm>
            <a:off x="3106977" y="3540176"/>
            <a:ext cx="3913950" cy="646331"/>
          </a:xfrm>
          <a:prstGeom prst="rect">
            <a:avLst/>
          </a:prstGeom>
        </p:spPr>
        <p:txBody>
          <a:bodyPr wrap="square">
            <a:spAutoFit/>
          </a:bodyPr>
          <a:lstStyle/>
          <a:p>
            <a:r>
              <a:rPr lang="en-US" b="1" dirty="0">
                <a:solidFill>
                  <a:schemeClr val="tx1">
                    <a:lumMod val="85000"/>
                    <a:lumOff val="15000"/>
                  </a:schemeClr>
                </a:solidFill>
              </a:rPr>
              <a:t>Update the treatment details using an algorithm in reinforcement</a:t>
            </a:r>
            <a:endParaRPr lang="en-LK" b="1" dirty="0">
              <a:solidFill>
                <a:schemeClr val="tx1">
                  <a:lumMod val="85000"/>
                  <a:lumOff val="15000"/>
                </a:schemeClr>
              </a:solidFill>
            </a:endParaRPr>
          </a:p>
        </p:txBody>
      </p:sp>
      <p:sp>
        <p:nvSpPr>
          <p:cNvPr id="17" name="Rectangle 16"/>
          <p:cNvSpPr/>
          <p:nvPr/>
        </p:nvSpPr>
        <p:spPr>
          <a:xfrm>
            <a:off x="3205901" y="5073269"/>
            <a:ext cx="3927983" cy="646331"/>
          </a:xfrm>
          <a:prstGeom prst="rect">
            <a:avLst/>
          </a:prstGeom>
        </p:spPr>
        <p:txBody>
          <a:bodyPr wrap="square">
            <a:spAutoFit/>
          </a:bodyPr>
          <a:lstStyle/>
          <a:p>
            <a:r>
              <a:rPr lang="en-US" b="1" dirty="0">
                <a:solidFill>
                  <a:schemeClr val="tx1">
                    <a:lumMod val="85000"/>
                    <a:lumOff val="15000"/>
                  </a:schemeClr>
                </a:solidFill>
              </a:rPr>
              <a:t>Notify the farmer about the treatment details</a:t>
            </a:r>
            <a:endParaRPr lang="en-LK" b="1" dirty="0">
              <a:solidFill>
                <a:schemeClr val="tx1">
                  <a:lumMod val="85000"/>
                  <a:lumOff val="15000"/>
                </a:schemeClr>
              </a:solidFill>
            </a:endParaRPr>
          </a:p>
        </p:txBody>
      </p:sp>
      <p:sp>
        <p:nvSpPr>
          <p:cNvPr id="24" name="TextBox 23">
            <a:extLst>
              <a:ext uri="{FF2B5EF4-FFF2-40B4-BE49-F238E27FC236}">
                <a16:creationId xmlns:a16="http://schemas.microsoft.com/office/drawing/2014/main" id="{B6141040-E5DA-ED59-B483-024D1E70C52B}"/>
              </a:ext>
            </a:extLst>
          </p:cNvPr>
          <p:cNvSpPr txBox="1"/>
          <p:nvPr/>
        </p:nvSpPr>
        <p:spPr>
          <a:xfrm>
            <a:off x="2909456" y="686055"/>
            <a:ext cx="6096000" cy="646331"/>
          </a:xfrm>
          <a:prstGeom prst="rect">
            <a:avLst/>
          </a:prstGeom>
          <a:noFill/>
        </p:spPr>
        <p:txBody>
          <a:bodyPr wrap="square">
            <a:spAutoFit/>
          </a:bodyPr>
          <a:lstStyle/>
          <a:p>
            <a:r>
              <a:rPr lang="en-US" sz="1800" b="1" spc="-5" dirty="0">
                <a:latin typeface="Arial MT"/>
                <a:cs typeface="Arial MT"/>
              </a:rPr>
              <a:t>COMPLETION SUMMARY OF SUB</a:t>
            </a:r>
            <a:r>
              <a:rPr lang="en-US" sz="1800" b="1" spc="-20" dirty="0">
                <a:latin typeface="Arial MT"/>
                <a:cs typeface="Arial MT"/>
              </a:rPr>
              <a:t> </a:t>
            </a:r>
            <a:r>
              <a:rPr lang="en-US" sz="1800" b="1" spc="-5" dirty="0">
                <a:latin typeface="Arial MT"/>
                <a:cs typeface="Arial MT"/>
              </a:rPr>
              <a:t>OBJECTIVE</a:t>
            </a:r>
          </a:p>
          <a:p>
            <a:endParaRPr lang="en-US" sz="1800" b="1" dirty="0"/>
          </a:p>
        </p:txBody>
      </p:sp>
      <p:pic>
        <p:nvPicPr>
          <p:cNvPr id="25" name="Picture 24">
            <a:extLst>
              <a:ext uri="{FF2B5EF4-FFF2-40B4-BE49-F238E27FC236}">
                <a16:creationId xmlns:a16="http://schemas.microsoft.com/office/drawing/2014/main" id="{B6054333-09AC-BD58-0708-0B29A7912E29}"/>
              </a:ext>
            </a:extLst>
          </p:cNvPr>
          <p:cNvPicPr>
            <a:picLocks noChangeAspect="1"/>
          </p:cNvPicPr>
          <p:nvPr/>
        </p:nvPicPr>
        <p:blipFill>
          <a:blip r:embed="rId8"/>
          <a:srcRect/>
          <a:stretch>
            <a:fillRect/>
          </a:stretch>
        </p:blipFill>
        <p:spPr>
          <a:xfrm>
            <a:off x="6888088" y="1934489"/>
            <a:ext cx="1590444" cy="898019"/>
          </a:xfrm>
          <a:prstGeom prst="rect">
            <a:avLst/>
          </a:prstGeom>
        </p:spPr>
      </p:pic>
      <p:pic>
        <p:nvPicPr>
          <p:cNvPr id="26" name="Picture 25">
            <a:extLst>
              <a:ext uri="{FF2B5EF4-FFF2-40B4-BE49-F238E27FC236}">
                <a16:creationId xmlns:a16="http://schemas.microsoft.com/office/drawing/2014/main" id="{FCA48412-B3B2-3B38-113A-2339DAEC6FDB}"/>
              </a:ext>
            </a:extLst>
          </p:cNvPr>
          <p:cNvPicPr>
            <a:picLocks noChangeAspect="1"/>
          </p:cNvPicPr>
          <p:nvPr/>
        </p:nvPicPr>
        <p:blipFill>
          <a:blip r:embed="rId8"/>
          <a:srcRect/>
          <a:stretch>
            <a:fillRect/>
          </a:stretch>
        </p:blipFill>
        <p:spPr>
          <a:xfrm>
            <a:off x="6888088" y="3544881"/>
            <a:ext cx="1590444" cy="898019"/>
          </a:xfrm>
          <a:prstGeom prst="rect">
            <a:avLst/>
          </a:prstGeom>
        </p:spPr>
      </p:pic>
      <p:pic>
        <p:nvPicPr>
          <p:cNvPr id="27" name="Picture 26">
            <a:extLst>
              <a:ext uri="{FF2B5EF4-FFF2-40B4-BE49-F238E27FC236}">
                <a16:creationId xmlns:a16="http://schemas.microsoft.com/office/drawing/2014/main" id="{2B96948E-FE90-1E0F-5FD6-7710144E05C4}"/>
              </a:ext>
            </a:extLst>
          </p:cNvPr>
          <p:cNvPicPr>
            <a:picLocks noChangeAspect="1"/>
          </p:cNvPicPr>
          <p:nvPr/>
        </p:nvPicPr>
        <p:blipFill>
          <a:blip r:embed="rId8"/>
          <a:srcRect/>
          <a:stretch>
            <a:fillRect/>
          </a:stretch>
        </p:blipFill>
        <p:spPr>
          <a:xfrm>
            <a:off x="6888088" y="5153230"/>
            <a:ext cx="1590444" cy="898019"/>
          </a:xfrm>
          <a:prstGeom prst="rect">
            <a:avLst/>
          </a:prstGeom>
        </p:spPr>
      </p:pic>
    </p:spTree>
    <p:extLst>
      <p:ext uri="{BB962C8B-B14F-4D97-AF65-F5344CB8AC3E}">
        <p14:creationId xmlns:p14="http://schemas.microsoft.com/office/powerpoint/2010/main" val="3364451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4" name="Rectangle 3"/>
          <p:cNvSpPr/>
          <p:nvPr/>
        </p:nvSpPr>
        <p:spPr>
          <a:xfrm>
            <a:off x="3120137" y="832256"/>
            <a:ext cx="6864295" cy="954107"/>
          </a:xfrm>
          <a:prstGeom prst="rect">
            <a:avLst/>
          </a:prstGeom>
        </p:spPr>
        <p:txBody>
          <a:bodyPr wrap="square">
            <a:spAutoFit/>
          </a:bodyPr>
          <a:lstStyle/>
          <a:p>
            <a:r>
              <a:rPr lang="en-US" sz="2800" b="1" dirty="0">
                <a:latin typeface="Adobe Devanagari"/>
                <a:cs typeface="Arial" panose="020B0604020202020204" pitchFamily="34" charset="0"/>
              </a:rPr>
              <a:t>Developing the application for contact vet By Farmer account</a:t>
            </a:r>
          </a:p>
        </p:txBody>
      </p:sp>
      <p:pic>
        <p:nvPicPr>
          <p:cNvPr id="6" name="Picture 5">
            <a:extLst>
              <a:ext uri="{FF2B5EF4-FFF2-40B4-BE49-F238E27FC236}">
                <a16:creationId xmlns:a16="http://schemas.microsoft.com/office/drawing/2014/main" id="{A97C1AC3-152F-AEB6-8106-E6D4482FA7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384" y="1835035"/>
            <a:ext cx="6408712" cy="3034125"/>
          </a:xfrm>
          <a:prstGeom prst="rect">
            <a:avLst/>
          </a:prstGeom>
        </p:spPr>
      </p:pic>
      <p:pic>
        <p:nvPicPr>
          <p:cNvPr id="13" name="Picture 12">
            <a:extLst>
              <a:ext uri="{FF2B5EF4-FFF2-40B4-BE49-F238E27FC236}">
                <a16:creationId xmlns:a16="http://schemas.microsoft.com/office/drawing/2014/main" id="{C66030D0-810F-124C-FCF5-68B71E119E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4112" y="1759356"/>
            <a:ext cx="4219030" cy="1994151"/>
          </a:xfrm>
          <a:prstGeom prst="rect">
            <a:avLst/>
          </a:prstGeom>
        </p:spPr>
      </p:pic>
    </p:spTree>
    <p:extLst>
      <p:ext uri="{BB962C8B-B14F-4D97-AF65-F5344CB8AC3E}">
        <p14:creationId xmlns:p14="http://schemas.microsoft.com/office/powerpoint/2010/main" val="4101735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3"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4"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5"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6"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B77B3698-A67E-4A07-3806-DD12B6057282}"/>
              </a:ext>
            </a:extLst>
          </p:cNvPr>
          <p:cNvSpPr/>
          <p:nvPr/>
        </p:nvSpPr>
        <p:spPr>
          <a:xfrm>
            <a:off x="3120137" y="832256"/>
            <a:ext cx="7584375" cy="523220"/>
          </a:xfrm>
          <a:prstGeom prst="rect">
            <a:avLst/>
          </a:prstGeom>
        </p:spPr>
        <p:txBody>
          <a:bodyPr wrap="square">
            <a:spAutoFit/>
          </a:bodyPr>
          <a:lstStyle/>
          <a:p>
            <a:r>
              <a:rPr lang="en-US" sz="2800" b="1" dirty="0">
                <a:latin typeface="Adobe Devanagari"/>
                <a:cs typeface="Arial" panose="020B0604020202020204" pitchFamily="34" charset="0"/>
              </a:rPr>
              <a:t>Developing the application for Response by vet</a:t>
            </a:r>
          </a:p>
        </p:txBody>
      </p:sp>
      <p:pic>
        <p:nvPicPr>
          <p:cNvPr id="17" name="Picture 16">
            <a:extLst>
              <a:ext uri="{FF2B5EF4-FFF2-40B4-BE49-F238E27FC236}">
                <a16:creationId xmlns:a16="http://schemas.microsoft.com/office/drawing/2014/main" id="{29E7CCC4-A134-E163-EF46-7CB7F63D8B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7821" y="3420687"/>
            <a:ext cx="5121702" cy="2428807"/>
          </a:xfrm>
          <a:prstGeom prst="rect">
            <a:avLst/>
          </a:prstGeom>
        </p:spPr>
      </p:pic>
      <p:pic>
        <p:nvPicPr>
          <p:cNvPr id="20" name="Picture 19">
            <a:extLst>
              <a:ext uri="{FF2B5EF4-FFF2-40B4-BE49-F238E27FC236}">
                <a16:creationId xmlns:a16="http://schemas.microsoft.com/office/drawing/2014/main" id="{981C20C1-79CA-3AF1-2FC6-7522B249EF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2400" y="4036304"/>
            <a:ext cx="3471659" cy="1635477"/>
          </a:xfrm>
          <a:prstGeom prst="rect">
            <a:avLst/>
          </a:prstGeom>
        </p:spPr>
      </p:pic>
      <p:pic>
        <p:nvPicPr>
          <p:cNvPr id="15" name="Picture 14">
            <a:extLst>
              <a:ext uri="{FF2B5EF4-FFF2-40B4-BE49-F238E27FC236}">
                <a16:creationId xmlns:a16="http://schemas.microsoft.com/office/drawing/2014/main" id="{36662E27-10A6-9D67-C239-F2161BF7B7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3196" y="1350223"/>
            <a:ext cx="6096001" cy="2876551"/>
          </a:xfrm>
          <a:prstGeom prst="rect">
            <a:avLst/>
          </a:prstGeom>
        </p:spPr>
      </p:pic>
      <p:sp>
        <p:nvSpPr>
          <p:cNvPr id="11" name="TextBox 10">
            <a:extLst>
              <a:ext uri="{FF2B5EF4-FFF2-40B4-BE49-F238E27FC236}">
                <a16:creationId xmlns:a16="http://schemas.microsoft.com/office/drawing/2014/main" id="{92EACD73-6D4E-B6BF-068B-E2D1B183DA9F}"/>
              </a:ext>
            </a:extLst>
          </p:cNvPr>
          <p:cNvSpPr txBox="1"/>
          <p:nvPr/>
        </p:nvSpPr>
        <p:spPr>
          <a:xfrm>
            <a:off x="3340214" y="5469327"/>
            <a:ext cx="6096000" cy="369332"/>
          </a:xfrm>
          <a:prstGeom prst="rect">
            <a:avLst/>
          </a:prstGeom>
          <a:noFill/>
        </p:spPr>
        <p:txBody>
          <a:bodyPr wrap="square">
            <a:spAutoFit/>
          </a:bodyPr>
          <a:lstStyle/>
          <a:p>
            <a:r>
              <a:rPr lang="en-US" dirty="0">
                <a:solidFill>
                  <a:schemeClr val="tx1">
                    <a:lumMod val="85000"/>
                    <a:lumOff val="15000"/>
                  </a:schemeClr>
                </a:solidFill>
              </a:rPr>
              <a:t>  </a:t>
            </a:r>
            <a:endParaRPr lang="en-LK" dirty="0">
              <a:solidFill>
                <a:schemeClr val="tx1">
                  <a:lumMod val="85000"/>
                  <a:lumOff val="15000"/>
                </a:schemeClr>
              </a:solidFill>
            </a:endParaRPr>
          </a:p>
        </p:txBody>
      </p:sp>
    </p:spTree>
    <p:extLst>
      <p:ext uri="{BB962C8B-B14F-4D97-AF65-F5344CB8AC3E}">
        <p14:creationId xmlns:p14="http://schemas.microsoft.com/office/powerpoint/2010/main" val="152484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1D5FE438-720A-28D0-918D-E0AC2F977296}"/>
              </a:ext>
            </a:extLst>
          </p:cNvPr>
          <p:cNvSpPr/>
          <p:nvPr/>
        </p:nvSpPr>
        <p:spPr>
          <a:xfrm>
            <a:off x="3120138" y="85398"/>
            <a:ext cx="6864295" cy="954107"/>
          </a:xfrm>
          <a:prstGeom prst="rect">
            <a:avLst/>
          </a:prstGeom>
        </p:spPr>
        <p:txBody>
          <a:bodyPr wrap="square">
            <a:spAutoFit/>
          </a:bodyPr>
          <a:lstStyle/>
          <a:p>
            <a:r>
              <a:rPr lang="en-US" sz="2800" b="1" dirty="0">
                <a:latin typeface="Adobe Devanagari"/>
                <a:cs typeface="Arial" panose="020B0604020202020204" pitchFamily="34" charset="0"/>
              </a:rPr>
              <a:t>Backend Algorithms using reinforcement techniques</a:t>
            </a:r>
          </a:p>
        </p:txBody>
      </p:sp>
      <p:pic>
        <p:nvPicPr>
          <p:cNvPr id="6" name="Picture 5">
            <a:extLst>
              <a:ext uri="{FF2B5EF4-FFF2-40B4-BE49-F238E27FC236}">
                <a16:creationId xmlns:a16="http://schemas.microsoft.com/office/drawing/2014/main" id="{D4A927F4-491A-05FD-24FE-E8F812898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2196" y="764704"/>
            <a:ext cx="4390669" cy="2335287"/>
          </a:xfrm>
          <a:prstGeom prst="rect">
            <a:avLst/>
          </a:prstGeom>
        </p:spPr>
      </p:pic>
      <p:pic>
        <p:nvPicPr>
          <p:cNvPr id="13" name="Picture 12">
            <a:extLst>
              <a:ext uri="{FF2B5EF4-FFF2-40B4-BE49-F238E27FC236}">
                <a16:creationId xmlns:a16="http://schemas.microsoft.com/office/drawing/2014/main" id="{A5E064B4-BB88-6F20-65AA-476D653750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522" y="1599946"/>
            <a:ext cx="5618246" cy="2981182"/>
          </a:xfrm>
          <a:prstGeom prst="rect">
            <a:avLst/>
          </a:prstGeom>
        </p:spPr>
      </p:pic>
      <p:pic>
        <p:nvPicPr>
          <p:cNvPr id="20" name="Picture 19">
            <a:extLst>
              <a:ext uri="{FF2B5EF4-FFF2-40B4-BE49-F238E27FC236}">
                <a16:creationId xmlns:a16="http://schemas.microsoft.com/office/drawing/2014/main" id="{3268B85D-4878-61C7-E2C6-EC92CE50AD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7968" y="3175702"/>
            <a:ext cx="6048972" cy="3209736"/>
          </a:xfrm>
          <a:prstGeom prst="rect">
            <a:avLst/>
          </a:prstGeom>
        </p:spPr>
      </p:pic>
    </p:spTree>
    <p:extLst>
      <p:ext uri="{BB962C8B-B14F-4D97-AF65-F5344CB8AC3E}">
        <p14:creationId xmlns:p14="http://schemas.microsoft.com/office/powerpoint/2010/main" val="289668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90652" y="1339348"/>
            <a:ext cx="10441160" cy="5181600"/>
          </a:xfrm>
        </p:spPr>
        <p:txBody>
          <a:bodyPr>
            <a:normAutofit/>
          </a:bodyPr>
          <a:lstStyle/>
          <a:p>
            <a:pPr marL="0" indent="0">
              <a:spcBef>
                <a:spcPts val="15"/>
              </a:spcBef>
              <a:buNone/>
            </a:pPr>
            <a:r>
              <a:rPr lang="en-US" sz="3200" dirty="0">
                <a:effectLst/>
                <a:latin typeface="Times New Roman" panose="02020603050405020304" pitchFamily="18" charset="0"/>
                <a:ea typeface="Times New Roman" panose="02020603050405020304" pitchFamily="18" charset="0"/>
              </a:rPr>
              <a:t> </a:t>
            </a:r>
            <a:endParaRPr lang="en-GB" sz="3200" dirty="0">
              <a:effectLst/>
              <a:latin typeface="Times New Roman" panose="02020603050405020304" pitchFamily="18" charset="0"/>
              <a:ea typeface="Times New Roman" panose="02020603050405020304" pitchFamily="18" charset="0"/>
            </a:endParaRPr>
          </a:p>
          <a:p>
            <a:pPr marL="0" indent="0">
              <a:buNone/>
            </a:pPr>
            <a:r>
              <a:rPr lang="en-US" sz="1900" dirty="0">
                <a:effectLst/>
                <a:latin typeface="Times New Roman" panose="02020603050405020304" pitchFamily="18" charset="0"/>
                <a:ea typeface="Times New Roman" panose="02020603050405020304" pitchFamily="18" charset="0"/>
              </a:rPr>
              <a:t> </a:t>
            </a:r>
            <a:endParaRPr lang="en-GB" sz="1900" dirty="0">
              <a:effectLst/>
              <a:latin typeface="Times New Roman" panose="02020603050405020304" pitchFamily="18" charset="0"/>
              <a:ea typeface="Times New Roman" panose="02020603050405020304" pitchFamily="18" charset="0"/>
            </a:endParaRPr>
          </a:p>
          <a:p>
            <a:pPr marL="0" indent="0">
              <a:buNone/>
            </a:pPr>
            <a:r>
              <a:rPr lang="en-US" sz="1900" dirty="0">
                <a:effectLst/>
                <a:latin typeface="Times New Roman" panose="02020603050405020304" pitchFamily="18" charset="0"/>
                <a:ea typeface="Times New Roman" panose="02020603050405020304" pitchFamily="18" charset="0"/>
              </a:rPr>
              <a:t> </a:t>
            </a:r>
            <a:endParaRPr lang="en-US" dirty="0"/>
          </a:p>
        </p:txBody>
      </p:sp>
      <p:grpSp>
        <p:nvGrpSpPr>
          <p:cNvPr id="24" name="object 3">
            <a:extLst>
              <a:ext uri="{FF2B5EF4-FFF2-40B4-BE49-F238E27FC236}">
                <a16:creationId xmlns:a16="http://schemas.microsoft.com/office/drawing/2014/main" id="{B7CFCE40-6EAC-5F38-A8BD-4B11C5125958}"/>
              </a:ext>
            </a:extLst>
          </p:cNvPr>
          <p:cNvGrpSpPr/>
          <p:nvPr/>
        </p:nvGrpSpPr>
        <p:grpSpPr>
          <a:xfrm>
            <a:off x="103183" y="364405"/>
            <a:ext cx="1906535" cy="1205017"/>
            <a:chOff x="0" y="1"/>
            <a:chExt cx="6015990" cy="3802379"/>
          </a:xfrm>
        </p:grpSpPr>
        <p:pic>
          <p:nvPicPr>
            <p:cNvPr id="25" name="object 4">
              <a:extLst>
                <a:ext uri="{FF2B5EF4-FFF2-40B4-BE49-F238E27FC236}">
                  <a16:creationId xmlns:a16="http://schemas.microsoft.com/office/drawing/2014/main" id="{14C66F9E-56DC-8D26-429C-3A26D2C70737}"/>
                </a:ext>
              </a:extLst>
            </p:cNvPr>
            <p:cNvPicPr/>
            <p:nvPr/>
          </p:nvPicPr>
          <p:blipFill>
            <a:blip r:embed="rId2" cstate="print"/>
            <a:stretch>
              <a:fillRect/>
            </a:stretch>
          </p:blipFill>
          <p:spPr>
            <a:xfrm>
              <a:off x="3115917" y="157749"/>
              <a:ext cx="2899840" cy="2191436"/>
            </a:xfrm>
            <a:prstGeom prst="rect">
              <a:avLst/>
            </a:prstGeom>
          </p:spPr>
        </p:pic>
        <p:sp>
          <p:nvSpPr>
            <p:cNvPr id="26" name="object 5">
              <a:extLst>
                <a:ext uri="{FF2B5EF4-FFF2-40B4-BE49-F238E27FC236}">
                  <a16:creationId xmlns:a16="http://schemas.microsoft.com/office/drawing/2014/main" id="{5DE7C4B0-C6F1-9A34-AAAA-4DEB6A079048}"/>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27" name="object 6">
              <a:extLst>
                <a:ext uri="{FF2B5EF4-FFF2-40B4-BE49-F238E27FC236}">
                  <a16:creationId xmlns:a16="http://schemas.microsoft.com/office/drawing/2014/main" id="{9E352DA5-A0AE-D30D-53DD-28776697FADB}"/>
                </a:ext>
              </a:extLst>
            </p:cNvPr>
            <p:cNvPicPr/>
            <p:nvPr/>
          </p:nvPicPr>
          <p:blipFill>
            <a:blip r:embed="rId3" cstate="print"/>
            <a:stretch>
              <a:fillRect/>
            </a:stretch>
          </p:blipFill>
          <p:spPr>
            <a:xfrm>
              <a:off x="0" y="1"/>
              <a:ext cx="4038599" cy="3802099"/>
            </a:xfrm>
            <a:prstGeom prst="rect">
              <a:avLst/>
            </a:prstGeom>
          </p:spPr>
        </p:pic>
      </p:grpSp>
      <p:pic>
        <p:nvPicPr>
          <p:cNvPr id="28" name="object 2">
            <a:extLst>
              <a:ext uri="{FF2B5EF4-FFF2-40B4-BE49-F238E27FC236}">
                <a16:creationId xmlns:a16="http://schemas.microsoft.com/office/drawing/2014/main" id="{12F7D2B4-40AD-6345-CF40-0221A09473AC}"/>
              </a:ext>
            </a:extLst>
          </p:cNvPr>
          <p:cNvPicPr/>
          <p:nvPr/>
        </p:nvPicPr>
        <p:blipFill>
          <a:blip r:embed="rId4" cstate="print"/>
          <a:stretch>
            <a:fillRect/>
          </a:stretch>
        </p:blipFill>
        <p:spPr>
          <a:xfrm>
            <a:off x="-10469" y="5145868"/>
            <a:ext cx="1686765" cy="1204928"/>
          </a:xfrm>
          <a:prstGeom prst="rect">
            <a:avLst/>
          </a:prstGeom>
        </p:spPr>
      </p:pic>
      <p:sp>
        <p:nvSpPr>
          <p:cNvPr id="31" name="TextBox 30">
            <a:extLst>
              <a:ext uri="{FF2B5EF4-FFF2-40B4-BE49-F238E27FC236}">
                <a16:creationId xmlns:a16="http://schemas.microsoft.com/office/drawing/2014/main" id="{FA2ED21B-2576-CAAE-2872-1849E4E3CC78}"/>
              </a:ext>
            </a:extLst>
          </p:cNvPr>
          <p:cNvSpPr txBox="1"/>
          <p:nvPr/>
        </p:nvSpPr>
        <p:spPr>
          <a:xfrm>
            <a:off x="1882420" y="1415410"/>
            <a:ext cx="1327690" cy="369332"/>
          </a:xfrm>
          <a:prstGeom prst="rect">
            <a:avLst/>
          </a:prstGeom>
          <a:noFill/>
        </p:spPr>
        <p:txBody>
          <a:bodyPr wrap="square">
            <a:spAutoFit/>
          </a:bodyPr>
          <a:lstStyle/>
          <a:p>
            <a:r>
              <a:rPr lang="en-US" sz="1800" i="1" spc="-150" dirty="0">
                <a:solidFill>
                  <a:srgbClr val="FFFFFF"/>
                </a:solidFill>
                <a:latin typeface="Cambria"/>
                <a:cs typeface="Cambria"/>
              </a:rPr>
              <a:t>Technologies</a:t>
            </a:r>
            <a:endParaRPr lang="en-US" dirty="0"/>
          </a:p>
        </p:txBody>
      </p:sp>
      <p:sp>
        <p:nvSpPr>
          <p:cNvPr id="34" name="TextBox 33">
            <a:extLst>
              <a:ext uri="{FF2B5EF4-FFF2-40B4-BE49-F238E27FC236}">
                <a16:creationId xmlns:a16="http://schemas.microsoft.com/office/drawing/2014/main" id="{044F70A7-556C-C660-87BF-FB67EAA362F8}"/>
              </a:ext>
            </a:extLst>
          </p:cNvPr>
          <p:cNvSpPr txBox="1"/>
          <p:nvPr/>
        </p:nvSpPr>
        <p:spPr>
          <a:xfrm>
            <a:off x="7968521" y="1489661"/>
            <a:ext cx="1327690" cy="369332"/>
          </a:xfrm>
          <a:prstGeom prst="rect">
            <a:avLst/>
          </a:prstGeom>
          <a:noFill/>
        </p:spPr>
        <p:txBody>
          <a:bodyPr wrap="square">
            <a:spAutoFit/>
          </a:bodyPr>
          <a:lstStyle/>
          <a:p>
            <a:r>
              <a:rPr lang="en-US" sz="1800" i="1" spc="-150" dirty="0">
                <a:solidFill>
                  <a:srgbClr val="FFFFFF"/>
                </a:solidFill>
                <a:latin typeface="Cambria"/>
                <a:cs typeface="Cambria"/>
              </a:rPr>
              <a:t>Techniques</a:t>
            </a:r>
            <a:endParaRPr lang="en-US" dirty="0"/>
          </a:p>
        </p:txBody>
      </p:sp>
      <p:sp>
        <p:nvSpPr>
          <p:cNvPr id="36" name="TextBox 35">
            <a:extLst>
              <a:ext uri="{FF2B5EF4-FFF2-40B4-BE49-F238E27FC236}">
                <a16:creationId xmlns:a16="http://schemas.microsoft.com/office/drawing/2014/main" id="{AEEA93D3-09FB-52F2-71E9-536E41D99AC2}"/>
              </a:ext>
            </a:extLst>
          </p:cNvPr>
          <p:cNvSpPr txBox="1"/>
          <p:nvPr/>
        </p:nvSpPr>
        <p:spPr>
          <a:xfrm>
            <a:off x="8760296" y="352476"/>
            <a:ext cx="3148858" cy="369332"/>
          </a:xfrm>
          <a:prstGeom prst="rect">
            <a:avLst/>
          </a:prstGeom>
          <a:noFill/>
        </p:spPr>
        <p:txBody>
          <a:bodyPr wrap="square" rtlCol="0">
            <a:spAutoFit/>
          </a:bodyPr>
          <a:lstStyle/>
          <a:p>
            <a:r>
              <a:rPr lang="en-US" dirty="0"/>
              <a:t>Tools and Technologies</a:t>
            </a:r>
          </a:p>
        </p:txBody>
      </p:sp>
      <p:sp>
        <p:nvSpPr>
          <p:cNvPr id="2" name="TextBox 1">
            <a:extLst>
              <a:ext uri="{FF2B5EF4-FFF2-40B4-BE49-F238E27FC236}">
                <a16:creationId xmlns:a16="http://schemas.microsoft.com/office/drawing/2014/main" id="{164100E7-76C2-2448-E43C-2C03A5FB46CF}"/>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IT20659226  | </a:t>
            </a:r>
            <a:r>
              <a:rPr lang="en-US" dirty="0" err="1">
                <a:solidFill>
                  <a:schemeClr val="tx2">
                    <a:lumMod val="50000"/>
                  </a:schemeClr>
                </a:solidFill>
              </a:rPr>
              <a:t>M.G.K.Chethani</a:t>
            </a:r>
            <a:r>
              <a:rPr lang="en-US" dirty="0">
                <a:solidFill>
                  <a:schemeClr val="tx2">
                    <a:lumMod val="50000"/>
                  </a:schemeClr>
                </a:solidFill>
              </a:rPr>
              <a:t> | TMP-2023-24-001</a:t>
            </a:r>
          </a:p>
        </p:txBody>
      </p:sp>
      <p:sp>
        <p:nvSpPr>
          <p:cNvPr id="4" name="TextBox 3">
            <a:extLst>
              <a:ext uri="{FF2B5EF4-FFF2-40B4-BE49-F238E27FC236}">
                <a16:creationId xmlns:a16="http://schemas.microsoft.com/office/drawing/2014/main" id="{FC4DC52E-30C6-4B5B-06B2-6B4B9DF33259}"/>
              </a:ext>
            </a:extLst>
          </p:cNvPr>
          <p:cNvSpPr txBox="1"/>
          <p:nvPr/>
        </p:nvSpPr>
        <p:spPr>
          <a:xfrm>
            <a:off x="3503712" y="1402731"/>
            <a:ext cx="6102220" cy="2585323"/>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accent6">
                    <a:lumMod val="50000"/>
                  </a:schemeClr>
                </a:solidFill>
                <a:latin typeface="Söhne"/>
              </a:rPr>
              <a:t>React </a:t>
            </a:r>
          </a:p>
          <a:p>
            <a:pPr marL="285750" indent="-285750">
              <a:buFont typeface="Arial" panose="020B0604020202020204" pitchFamily="34" charset="0"/>
              <a:buChar char="•"/>
            </a:pPr>
            <a:r>
              <a:rPr lang="en-GB" dirty="0">
                <a:solidFill>
                  <a:schemeClr val="accent6">
                    <a:lumMod val="50000"/>
                  </a:schemeClr>
                </a:solidFill>
                <a:latin typeface="Söhne"/>
              </a:rPr>
              <a:t>Express </a:t>
            </a:r>
            <a:r>
              <a:rPr lang="en-GB" dirty="0" err="1">
                <a:solidFill>
                  <a:schemeClr val="accent6">
                    <a:lumMod val="50000"/>
                  </a:schemeClr>
                </a:solidFill>
                <a:latin typeface="Söhne"/>
              </a:rPr>
              <a:t>Js</a:t>
            </a:r>
            <a:endParaRPr lang="en-GB" dirty="0">
              <a:solidFill>
                <a:schemeClr val="accent6">
                  <a:lumMod val="50000"/>
                </a:schemeClr>
              </a:solidFill>
              <a:latin typeface="Söhne"/>
            </a:endParaRPr>
          </a:p>
          <a:p>
            <a:pPr marL="285750" indent="-285750">
              <a:buFont typeface="Arial" panose="020B0604020202020204" pitchFamily="34" charset="0"/>
              <a:buChar char="•"/>
            </a:pPr>
            <a:r>
              <a:rPr lang="en-GB" dirty="0">
                <a:solidFill>
                  <a:schemeClr val="accent6">
                    <a:lumMod val="50000"/>
                  </a:schemeClr>
                </a:solidFill>
                <a:latin typeface="Söhne"/>
              </a:rPr>
              <a:t>MongoDB</a:t>
            </a:r>
          </a:p>
          <a:p>
            <a:pPr marL="285750" indent="-285750">
              <a:buFont typeface="Arial" panose="020B0604020202020204" pitchFamily="34" charset="0"/>
              <a:buChar char="•"/>
            </a:pPr>
            <a:r>
              <a:rPr lang="en-GB" dirty="0">
                <a:solidFill>
                  <a:schemeClr val="accent6">
                    <a:lumMod val="50000"/>
                  </a:schemeClr>
                </a:solidFill>
                <a:latin typeface="Söhne"/>
              </a:rPr>
              <a:t>Python</a:t>
            </a:r>
          </a:p>
          <a:p>
            <a:pPr marL="285750" indent="-285750">
              <a:buFont typeface="Arial" panose="020B0604020202020204" pitchFamily="34" charset="0"/>
              <a:buChar char="•"/>
            </a:pPr>
            <a:r>
              <a:rPr lang="en-GB" dirty="0">
                <a:solidFill>
                  <a:schemeClr val="accent6">
                    <a:lumMod val="50000"/>
                  </a:schemeClr>
                </a:solidFill>
                <a:latin typeface="Söhne"/>
              </a:rPr>
              <a:t>OWL (Web Ontology Language) - standard ontology language</a:t>
            </a:r>
          </a:p>
          <a:p>
            <a:pPr marL="285750" indent="-285750">
              <a:buFont typeface="Arial" panose="020B0604020202020204" pitchFamily="34" charset="0"/>
              <a:buChar char="•"/>
            </a:pPr>
            <a:r>
              <a:rPr lang="en-GB" dirty="0">
                <a:solidFill>
                  <a:schemeClr val="accent6">
                    <a:lumMod val="50000"/>
                  </a:schemeClr>
                </a:solidFill>
                <a:latin typeface="Söhne"/>
              </a:rPr>
              <a:t>Reinforcement learning algorithms</a:t>
            </a:r>
          </a:p>
          <a:p>
            <a:pPr marL="285750" indent="-285750">
              <a:buFont typeface="Arial" panose="020B0604020202020204" pitchFamily="34" charset="0"/>
              <a:buChar char="•"/>
            </a:pPr>
            <a:endParaRPr lang="en-GB" dirty="0">
              <a:solidFill>
                <a:schemeClr val="accent6">
                  <a:lumMod val="50000"/>
                </a:schemeClr>
              </a:solidFill>
              <a:latin typeface="Söhne"/>
            </a:endParaRPr>
          </a:p>
          <a:p>
            <a:pPr marL="285750" indent="-285750">
              <a:buFont typeface="Arial" panose="020B0604020202020204" pitchFamily="34" charset="0"/>
              <a:buChar char="•"/>
            </a:pPr>
            <a:endParaRPr lang="en-GB" dirty="0">
              <a:solidFill>
                <a:schemeClr val="accent6">
                  <a:lumMod val="50000"/>
                </a:schemeClr>
              </a:solidFill>
              <a:latin typeface="Söhne"/>
            </a:endParaRPr>
          </a:p>
        </p:txBody>
      </p:sp>
      <p:pic>
        <p:nvPicPr>
          <p:cNvPr id="9" name="Picture 8">
            <a:extLst>
              <a:ext uri="{FF2B5EF4-FFF2-40B4-BE49-F238E27FC236}">
                <a16:creationId xmlns:a16="http://schemas.microsoft.com/office/drawing/2014/main" id="{AB2DF20E-2AA4-9983-BCBF-4A302AD2D0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9023" y="1173020"/>
            <a:ext cx="1796337" cy="1796337"/>
          </a:xfrm>
          <a:prstGeom prst="rect">
            <a:avLst/>
          </a:prstGeom>
        </p:spPr>
      </p:pic>
      <p:pic>
        <p:nvPicPr>
          <p:cNvPr id="19" name="Picture 18">
            <a:extLst>
              <a:ext uri="{FF2B5EF4-FFF2-40B4-BE49-F238E27FC236}">
                <a16:creationId xmlns:a16="http://schemas.microsoft.com/office/drawing/2014/main" id="{023CAC59-947D-9295-73B2-00CEF087E8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7504" y="2957389"/>
            <a:ext cx="2167856" cy="2167856"/>
          </a:xfrm>
          <a:prstGeom prst="rect">
            <a:avLst/>
          </a:prstGeom>
        </p:spPr>
      </p:pic>
      <p:pic>
        <p:nvPicPr>
          <p:cNvPr id="23" name="Picture 22">
            <a:extLst>
              <a:ext uri="{FF2B5EF4-FFF2-40B4-BE49-F238E27FC236}">
                <a16:creationId xmlns:a16="http://schemas.microsoft.com/office/drawing/2014/main" id="{B6786C43-013C-708C-D1AD-4A44F6C923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837" y="1479161"/>
            <a:ext cx="2229614" cy="2229614"/>
          </a:xfrm>
          <a:prstGeom prst="rect">
            <a:avLst/>
          </a:prstGeom>
        </p:spPr>
      </p:pic>
      <p:pic>
        <p:nvPicPr>
          <p:cNvPr id="33" name="Picture 32">
            <a:extLst>
              <a:ext uri="{FF2B5EF4-FFF2-40B4-BE49-F238E27FC236}">
                <a16:creationId xmlns:a16="http://schemas.microsoft.com/office/drawing/2014/main" id="{C9BB91EC-4265-B9DC-B54D-27FAAE670E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38873" y="4154382"/>
            <a:ext cx="2410594" cy="1607063"/>
          </a:xfrm>
          <a:prstGeom prst="rect">
            <a:avLst/>
          </a:prstGeom>
        </p:spPr>
      </p:pic>
      <p:pic>
        <p:nvPicPr>
          <p:cNvPr id="37" name="Picture 36">
            <a:extLst>
              <a:ext uri="{FF2B5EF4-FFF2-40B4-BE49-F238E27FC236}">
                <a16:creationId xmlns:a16="http://schemas.microsoft.com/office/drawing/2014/main" id="{63F11A2C-8CB8-3BED-6E1E-6FDBAFA59E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4698" y="3708775"/>
            <a:ext cx="1952473" cy="1952473"/>
          </a:xfrm>
          <a:prstGeom prst="rect">
            <a:avLst/>
          </a:prstGeom>
        </p:spPr>
      </p:pic>
    </p:spTree>
    <p:extLst>
      <p:ext uri="{BB962C8B-B14F-4D97-AF65-F5344CB8AC3E}">
        <p14:creationId xmlns:p14="http://schemas.microsoft.com/office/powerpoint/2010/main" val="3947129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911424" y="1493836"/>
            <a:ext cx="6943328" cy="5181600"/>
          </a:xfrm>
        </p:spPr>
        <p:txBody>
          <a:bodyPr>
            <a:normAutofit/>
          </a:bodyPr>
          <a:lstStyle/>
          <a:p>
            <a:pPr marL="0" indent="0">
              <a:spcBef>
                <a:spcPts val="15"/>
              </a:spcBef>
              <a:buNone/>
            </a:pPr>
            <a:r>
              <a:rPr lang="en-US" sz="3200" dirty="0">
                <a:effectLst/>
                <a:latin typeface="Times New Roman" panose="02020603050405020304" pitchFamily="18" charset="0"/>
                <a:ea typeface="Times New Roman" panose="02020603050405020304" pitchFamily="18" charset="0"/>
              </a:rPr>
              <a:t> </a:t>
            </a:r>
            <a:endParaRPr lang="en-GB" sz="3200" dirty="0">
              <a:effectLst/>
              <a:latin typeface="Times New Roman" panose="02020603050405020304" pitchFamily="18" charset="0"/>
              <a:ea typeface="Times New Roman" panose="02020603050405020304" pitchFamily="18" charset="0"/>
            </a:endParaRPr>
          </a:p>
          <a:p>
            <a:pPr marL="0" indent="0">
              <a:buNone/>
            </a:pPr>
            <a:r>
              <a:rPr lang="en-US" sz="1900" dirty="0">
                <a:effectLst/>
                <a:latin typeface="Times New Roman" panose="02020603050405020304" pitchFamily="18" charset="0"/>
                <a:ea typeface="Times New Roman" panose="02020603050405020304" pitchFamily="18" charset="0"/>
              </a:rPr>
              <a:t> </a:t>
            </a:r>
            <a:endParaRPr lang="en-GB" sz="1900" dirty="0">
              <a:effectLst/>
              <a:latin typeface="Times New Roman" panose="02020603050405020304" pitchFamily="18" charset="0"/>
              <a:ea typeface="Times New Roman" panose="02020603050405020304" pitchFamily="18" charset="0"/>
            </a:endParaRPr>
          </a:p>
          <a:p>
            <a:pPr marL="0" indent="0">
              <a:buNone/>
            </a:pPr>
            <a:r>
              <a:rPr lang="en-US" sz="1900" dirty="0">
                <a:effectLst/>
                <a:latin typeface="Times New Roman" panose="02020603050405020304" pitchFamily="18" charset="0"/>
                <a:ea typeface="Times New Roman" panose="02020603050405020304" pitchFamily="18" charset="0"/>
              </a:rPr>
              <a:t> </a:t>
            </a:r>
            <a:endParaRPr lang="en-US" dirty="0"/>
          </a:p>
        </p:txBody>
      </p:sp>
      <p:grpSp>
        <p:nvGrpSpPr>
          <p:cNvPr id="24" name="object 3">
            <a:extLst>
              <a:ext uri="{FF2B5EF4-FFF2-40B4-BE49-F238E27FC236}">
                <a16:creationId xmlns:a16="http://schemas.microsoft.com/office/drawing/2014/main" id="{B7CFCE40-6EAC-5F38-A8BD-4B11C5125958}"/>
              </a:ext>
            </a:extLst>
          </p:cNvPr>
          <p:cNvGrpSpPr/>
          <p:nvPr/>
        </p:nvGrpSpPr>
        <p:grpSpPr>
          <a:xfrm>
            <a:off x="103183" y="364405"/>
            <a:ext cx="1906535" cy="1205017"/>
            <a:chOff x="0" y="1"/>
            <a:chExt cx="6015990" cy="3802379"/>
          </a:xfrm>
        </p:grpSpPr>
        <p:pic>
          <p:nvPicPr>
            <p:cNvPr id="25" name="object 4">
              <a:extLst>
                <a:ext uri="{FF2B5EF4-FFF2-40B4-BE49-F238E27FC236}">
                  <a16:creationId xmlns:a16="http://schemas.microsoft.com/office/drawing/2014/main" id="{14C66F9E-56DC-8D26-429C-3A26D2C70737}"/>
                </a:ext>
              </a:extLst>
            </p:cNvPr>
            <p:cNvPicPr/>
            <p:nvPr/>
          </p:nvPicPr>
          <p:blipFill>
            <a:blip r:embed="rId2" cstate="print"/>
            <a:stretch>
              <a:fillRect/>
            </a:stretch>
          </p:blipFill>
          <p:spPr>
            <a:xfrm>
              <a:off x="3115917" y="157749"/>
              <a:ext cx="2899840" cy="2191436"/>
            </a:xfrm>
            <a:prstGeom prst="rect">
              <a:avLst/>
            </a:prstGeom>
          </p:spPr>
        </p:pic>
        <p:sp>
          <p:nvSpPr>
            <p:cNvPr id="26" name="object 5">
              <a:extLst>
                <a:ext uri="{FF2B5EF4-FFF2-40B4-BE49-F238E27FC236}">
                  <a16:creationId xmlns:a16="http://schemas.microsoft.com/office/drawing/2014/main" id="{5DE7C4B0-C6F1-9A34-AAAA-4DEB6A079048}"/>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27" name="object 6">
              <a:extLst>
                <a:ext uri="{FF2B5EF4-FFF2-40B4-BE49-F238E27FC236}">
                  <a16:creationId xmlns:a16="http://schemas.microsoft.com/office/drawing/2014/main" id="{9E352DA5-A0AE-D30D-53DD-28776697FADB}"/>
                </a:ext>
              </a:extLst>
            </p:cNvPr>
            <p:cNvPicPr/>
            <p:nvPr/>
          </p:nvPicPr>
          <p:blipFill>
            <a:blip r:embed="rId3" cstate="print"/>
            <a:stretch>
              <a:fillRect/>
            </a:stretch>
          </p:blipFill>
          <p:spPr>
            <a:xfrm>
              <a:off x="0" y="1"/>
              <a:ext cx="4038599" cy="3802099"/>
            </a:xfrm>
            <a:prstGeom prst="rect">
              <a:avLst/>
            </a:prstGeom>
          </p:spPr>
        </p:pic>
      </p:grpSp>
      <p:pic>
        <p:nvPicPr>
          <p:cNvPr id="28" name="object 2">
            <a:extLst>
              <a:ext uri="{FF2B5EF4-FFF2-40B4-BE49-F238E27FC236}">
                <a16:creationId xmlns:a16="http://schemas.microsoft.com/office/drawing/2014/main" id="{12F7D2B4-40AD-6345-CF40-0221A09473AC}"/>
              </a:ext>
            </a:extLst>
          </p:cNvPr>
          <p:cNvPicPr/>
          <p:nvPr/>
        </p:nvPicPr>
        <p:blipFill>
          <a:blip r:embed="rId4" cstate="print"/>
          <a:stretch>
            <a:fillRect/>
          </a:stretch>
        </p:blipFill>
        <p:spPr>
          <a:xfrm>
            <a:off x="-10469" y="5145868"/>
            <a:ext cx="1686765" cy="1204928"/>
          </a:xfrm>
          <a:prstGeom prst="rect">
            <a:avLst/>
          </a:prstGeom>
        </p:spPr>
      </p:pic>
      <p:sp>
        <p:nvSpPr>
          <p:cNvPr id="31" name="TextBox 30">
            <a:extLst>
              <a:ext uri="{FF2B5EF4-FFF2-40B4-BE49-F238E27FC236}">
                <a16:creationId xmlns:a16="http://schemas.microsoft.com/office/drawing/2014/main" id="{FA2ED21B-2576-CAAE-2872-1849E4E3CC78}"/>
              </a:ext>
            </a:extLst>
          </p:cNvPr>
          <p:cNvSpPr txBox="1"/>
          <p:nvPr/>
        </p:nvSpPr>
        <p:spPr>
          <a:xfrm>
            <a:off x="1882420" y="1415410"/>
            <a:ext cx="1327690" cy="369332"/>
          </a:xfrm>
          <a:prstGeom prst="rect">
            <a:avLst/>
          </a:prstGeom>
          <a:noFill/>
        </p:spPr>
        <p:txBody>
          <a:bodyPr wrap="square">
            <a:spAutoFit/>
          </a:bodyPr>
          <a:lstStyle/>
          <a:p>
            <a:r>
              <a:rPr lang="en-US" sz="1800" i="1" spc="-150" dirty="0">
                <a:solidFill>
                  <a:srgbClr val="FFFFFF"/>
                </a:solidFill>
                <a:latin typeface="Cambria"/>
                <a:cs typeface="Cambria"/>
              </a:rPr>
              <a:t>Technologies</a:t>
            </a:r>
            <a:endParaRPr lang="en-US" dirty="0"/>
          </a:p>
        </p:txBody>
      </p:sp>
      <p:sp>
        <p:nvSpPr>
          <p:cNvPr id="34" name="TextBox 33">
            <a:extLst>
              <a:ext uri="{FF2B5EF4-FFF2-40B4-BE49-F238E27FC236}">
                <a16:creationId xmlns:a16="http://schemas.microsoft.com/office/drawing/2014/main" id="{044F70A7-556C-C660-87BF-FB67EAA362F8}"/>
              </a:ext>
            </a:extLst>
          </p:cNvPr>
          <p:cNvSpPr txBox="1"/>
          <p:nvPr/>
        </p:nvSpPr>
        <p:spPr>
          <a:xfrm>
            <a:off x="7968521" y="1489661"/>
            <a:ext cx="1327690" cy="369332"/>
          </a:xfrm>
          <a:prstGeom prst="rect">
            <a:avLst/>
          </a:prstGeom>
          <a:noFill/>
        </p:spPr>
        <p:txBody>
          <a:bodyPr wrap="square">
            <a:spAutoFit/>
          </a:bodyPr>
          <a:lstStyle/>
          <a:p>
            <a:r>
              <a:rPr lang="en-US" sz="1800" i="1" spc="-150" dirty="0">
                <a:solidFill>
                  <a:srgbClr val="FFFFFF"/>
                </a:solidFill>
                <a:latin typeface="Cambria"/>
                <a:cs typeface="Cambria"/>
              </a:rPr>
              <a:t>Techniques</a:t>
            </a:r>
            <a:endParaRPr lang="en-US" dirty="0"/>
          </a:p>
        </p:txBody>
      </p:sp>
      <p:sp>
        <p:nvSpPr>
          <p:cNvPr id="36" name="TextBox 35">
            <a:extLst>
              <a:ext uri="{FF2B5EF4-FFF2-40B4-BE49-F238E27FC236}">
                <a16:creationId xmlns:a16="http://schemas.microsoft.com/office/drawing/2014/main" id="{AEEA93D3-09FB-52F2-71E9-536E41D99AC2}"/>
              </a:ext>
            </a:extLst>
          </p:cNvPr>
          <p:cNvSpPr txBox="1"/>
          <p:nvPr/>
        </p:nvSpPr>
        <p:spPr>
          <a:xfrm>
            <a:off x="7032104" y="275980"/>
            <a:ext cx="4269823" cy="369332"/>
          </a:xfrm>
          <a:prstGeom prst="rect">
            <a:avLst/>
          </a:prstGeom>
          <a:noFill/>
        </p:spPr>
        <p:txBody>
          <a:bodyPr wrap="none" rtlCol="0">
            <a:spAutoFit/>
          </a:bodyPr>
          <a:lstStyle/>
          <a:p>
            <a:r>
              <a:rPr lang="en-US" sz="1800" spc="-5" dirty="0"/>
              <a:t>Functional, Non-Functional Requirements</a:t>
            </a:r>
            <a:endParaRPr lang="en-US" dirty="0"/>
          </a:p>
        </p:txBody>
      </p:sp>
      <p:pic>
        <p:nvPicPr>
          <p:cNvPr id="14" name="object 27">
            <a:extLst>
              <a:ext uri="{FF2B5EF4-FFF2-40B4-BE49-F238E27FC236}">
                <a16:creationId xmlns:a16="http://schemas.microsoft.com/office/drawing/2014/main" id="{9A98422F-BAC7-9170-6030-7D3D6D12F2F9}"/>
              </a:ext>
            </a:extLst>
          </p:cNvPr>
          <p:cNvPicPr/>
          <p:nvPr/>
        </p:nvPicPr>
        <p:blipFill>
          <a:blip r:embed="rId5" cstate="print"/>
          <a:stretch>
            <a:fillRect/>
          </a:stretch>
        </p:blipFill>
        <p:spPr>
          <a:xfrm>
            <a:off x="5581366" y="4650061"/>
            <a:ext cx="1769231" cy="1605229"/>
          </a:xfrm>
          <a:prstGeom prst="rect">
            <a:avLst/>
          </a:prstGeom>
        </p:spPr>
      </p:pic>
      <p:sp>
        <p:nvSpPr>
          <p:cNvPr id="16" name="object 19">
            <a:extLst>
              <a:ext uri="{FF2B5EF4-FFF2-40B4-BE49-F238E27FC236}">
                <a16:creationId xmlns:a16="http://schemas.microsoft.com/office/drawing/2014/main" id="{E8BFE96D-DED1-B1FB-10F2-C72D82807B93}"/>
              </a:ext>
            </a:extLst>
          </p:cNvPr>
          <p:cNvSpPr/>
          <p:nvPr/>
        </p:nvSpPr>
        <p:spPr>
          <a:xfrm>
            <a:off x="1150310" y="1321873"/>
            <a:ext cx="2924104" cy="700216"/>
          </a:xfrm>
          <a:custGeom>
            <a:avLst/>
            <a:gdLst/>
            <a:ahLst/>
            <a:cxnLst/>
            <a:rect l="l" t="t" r="r" b="b"/>
            <a:pathLst>
              <a:path w="4178300" h="1078230">
                <a:moveTo>
                  <a:pt x="277285" y="1078190"/>
                </a:moveTo>
                <a:lnTo>
                  <a:pt x="224846" y="1076970"/>
                </a:lnTo>
                <a:lnTo>
                  <a:pt x="172474" y="1074252"/>
                </a:lnTo>
                <a:lnTo>
                  <a:pt x="120239" y="1070070"/>
                </a:lnTo>
                <a:lnTo>
                  <a:pt x="75149" y="1051840"/>
                </a:lnTo>
                <a:lnTo>
                  <a:pt x="61346" y="1005115"/>
                </a:lnTo>
                <a:lnTo>
                  <a:pt x="44016" y="793706"/>
                </a:lnTo>
                <a:lnTo>
                  <a:pt x="39863" y="740853"/>
                </a:lnTo>
                <a:lnTo>
                  <a:pt x="35983" y="688001"/>
                </a:lnTo>
                <a:lnTo>
                  <a:pt x="32477" y="635148"/>
                </a:lnTo>
                <a:lnTo>
                  <a:pt x="29446" y="582296"/>
                </a:lnTo>
                <a:lnTo>
                  <a:pt x="25215" y="526547"/>
                </a:lnTo>
                <a:lnTo>
                  <a:pt x="19159" y="471034"/>
                </a:lnTo>
                <a:lnTo>
                  <a:pt x="12396" y="415697"/>
                </a:lnTo>
                <a:lnTo>
                  <a:pt x="6046" y="360478"/>
                </a:lnTo>
                <a:lnTo>
                  <a:pt x="1226" y="305318"/>
                </a:lnTo>
                <a:lnTo>
                  <a:pt x="517" y="294288"/>
                </a:lnTo>
                <a:lnTo>
                  <a:pt x="19" y="272228"/>
                </a:lnTo>
                <a:lnTo>
                  <a:pt x="0" y="261198"/>
                </a:lnTo>
                <a:lnTo>
                  <a:pt x="2837" y="245304"/>
                </a:lnTo>
                <a:lnTo>
                  <a:pt x="10735" y="231478"/>
                </a:lnTo>
                <a:lnTo>
                  <a:pt x="22774" y="220869"/>
                </a:lnTo>
                <a:lnTo>
                  <a:pt x="38034" y="214626"/>
                </a:lnTo>
                <a:lnTo>
                  <a:pt x="42942" y="212175"/>
                </a:lnTo>
                <a:lnTo>
                  <a:pt x="47850" y="210950"/>
                </a:lnTo>
                <a:lnTo>
                  <a:pt x="52757" y="210950"/>
                </a:lnTo>
                <a:lnTo>
                  <a:pt x="106014" y="203290"/>
                </a:lnTo>
                <a:lnTo>
                  <a:pt x="157660" y="189196"/>
                </a:lnTo>
                <a:lnTo>
                  <a:pt x="208386" y="170966"/>
                </a:lnTo>
                <a:lnTo>
                  <a:pt x="258881" y="150897"/>
                </a:lnTo>
                <a:lnTo>
                  <a:pt x="289478" y="140786"/>
                </a:lnTo>
                <a:lnTo>
                  <a:pt x="352051" y="126079"/>
                </a:lnTo>
                <a:lnTo>
                  <a:pt x="434049" y="114834"/>
                </a:lnTo>
                <a:lnTo>
                  <a:pt x="484178" y="109407"/>
                </a:lnTo>
                <a:lnTo>
                  <a:pt x="534371" y="104922"/>
                </a:lnTo>
                <a:lnTo>
                  <a:pt x="584586" y="101103"/>
                </a:lnTo>
                <a:lnTo>
                  <a:pt x="734929" y="90844"/>
                </a:lnTo>
                <a:lnTo>
                  <a:pt x="790141" y="86295"/>
                </a:lnTo>
                <a:lnTo>
                  <a:pt x="845353" y="82981"/>
                </a:lnTo>
                <a:lnTo>
                  <a:pt x="900565" y="80962"/>
                </a:lnTo>
                <a:lnTo>
                  <a:pt x="955777" y="80295"/>
                </a:lnTo>
                <a:lnTo>
                  <a:pt x="1010988" y="81040"/>
                </a:lnTo>
                <a:lnTo>
                  <a:pt x="1066929" y="83146"/>
                </a:lnTo>
                <a:lnTo>
                  <a:pt x="1122639" y="85942"/>
                </a:lnTo>
                <a:lnTo>
                  <a:pt x="1178349" y="89657"/>
                </a:lnTo>
                <a:lnTo>
                  <a:pt x="1234289" y="94521"/>
                </a:lnTo>
                <a:lnTo>
                  <a:pt x="1290227" y="97904"/>
                </a:lnTo>
                <a:lnTo>
                  <a:pt x="1346107" y="99227"/>
                </a:lnTo>
                <a:lnTo>
                  <a:pt x="1401868" y="98492"/>
                </a:lnTo>
                <a:lnTo>
                  <a:pt x="1457453" y="95698"/>
                </a:lnTo>
                <a:lnTo>
                  <a:pt x="1512802" y="90844"/>
                </a:lnTo>
                <a:lnTo>
                  <a:pt x="1564335" y="85878"/>
                </a:lnTo>
                <a:lnTo>
                  <a:pt x="1615883" y="81212"/>
                </a:lnTo>
                <a:lnTo>
                  <a:pt x="1667460" y="77035"/>
                </a:lnTo>
                <a:lnTo>
                  <a:pt x="1719079" y="73533"/>
                </a:lnTo>
                <a:lnTo>
                  <a:pt x="1770756" y="70893"/>
                </a:lnTo>
                <a:lnTo>
                  <a:pt x="1822505" y="69301"/>
                </a:lnTo>
                <a:lnTo>
                  <a:pt x="1874341" y="68945"/>
                </a:lnTo>
                <a:lnTo>
                  <a:pt x="1926277" y="70010"/>
                </a:lnTo>
                <a:lnTo>
                  <a:pt x="1979667" y="72652"/>
                </a:lnTo>
                <a:lnTo>
                  <a:pt x="2033173" y="76444"/>
                </a:lnTo>
                <a:lnTo>
                  <a:pt x="2086908" y="80695"/>
                </a:lnTo>
                <a:lnTo>
                  <a:pt x="2140989" y="84717"/>
                </a:lnTo>
                <a:lnTo>
                  <a:pt x="2188317" y="86651"/>
                </a:lnTo>
                <a:lnTo>
                  <a:pt x="2235781" y="87531"/>
                </a:lnTo>
                <a:lnTo>
                  <a:pt x="2283313" y="87321"/>
                </a:lnTo>
                <a:lnTo>
                  <a:pt x="2330845" y="85988"/>
                </a:lnTo>
                <a:lnTo>
                  <a:pt x="2378309" y="83497"/>
                </a:lnTo>
                <a:lnTo>
                  <a:pt x="2478512" y="75765"/>
                </a:lnTo>
                <a:lnTo>
                  <a:pt x="2583851" y="66667"/>
                </a:lnTo>
                <a:lnTo>
                  <a:pt x="2636550" y="62441"/>
                </a:lnTo>
                <a:lnTo>
                  <a:pt x="2689426" y="58980"/>
                </a:lnTo>
                <a:lnTo>
                  <a:pt x="2794279" y="52780"/>
                </a:lnTo>
                <a:lnTo>
                  <a:pt x="2951886" y="44488"/>
                </a:lnTo>
                <a:lnTo>
                  <a:pt x="3161793" y="34468"/>
                </a:lnTo>
                <a:lnTo>
                  <a:pt x="3505333" y="17311"/>
                </a:lnTo>
                <a:lnTo>
                  <a:pt x="3555944" y="14189"/>
                </a:lnTo>
                <a:lnTo>
                  <a:pt x="3657166" y="7487"/>
                </a:lnTo>
                <a:lnTo>
                  <a:pt x="3707776" y="5055"/>
                </a:lnTo>
                <a:lnTo>
                  <a:pt x="3735191" y="5112"/>
                </a:lnTo>
                <a:lnTo>
                  <a:pt x="3789559" y="7985"/>
                </a:lnTo>
                <a:lnTo>
                  <a:pt x="3816973" y="8732"/>
                </a:lnTo>
                <a:lnTo>
                  <a:pt x="3834457" y="8138"/>
                </a:lnTo>
                <a:lnTo>
                  <a:pt x="3869424" y="5112"/>
                </a:lnTo>
                <a:lnTo>
                  <a:pt x="3886908" y="3829"/>
                </a:lnTo>
                <a:lnTo>
                  <a:pt x="3930886" y="1168"/>
                </a:lnTo>
                <a:lnTo>
                  <a:pt x="3974633" y="0"/>
                </a:lnTo>
                <a:lnTo>
                  <a:pt x="4018381" y="2278"/>
                </a:lnTo>
                <a:lnTo>
                  <a:pt x="4062359" y="9957"/>
                </a:lnTo>
                <a:lnTo>
                  <a:pt x="4079305" y="13404"/>
                </a:lnTo>
                <a:lnTo>
                  <a:pt x="4114120" y="17540"/>
                </a:lnTo>
                <a:lnTo>
                  <a:pt x="4153880" y="29356"/>
                </a:lnTo>
                <a:lnTo>
                  <a:pt x="4177690" y="82266"/>
                </a:lnTo>
                <a:lnTo>
                  <a:pt x="4178161" y="130670"/>
                </a:lnTo>
                <a:lnTo>
                  <a:pt x="4177690" y="323702"/>
                </a:lnTo>
                <a:lnTo>
                  <a:pt x="4176690" y="373820"/>
                </a:lnTo>
                <a:lnTo>
                  <a:pt x="4173873" y="423707"/>
                </a:lnTo>
                <a:lnTo>
                  <a:pt x="4169510" y="473402"/>
                </a:lnTo>
                <a:lnTo>
                  <a:pt x="4163875" y="522946"/>
                </a:lnTo>
                <a:lnTo>
                  <a:pt x="4157241" y="572379"/>
                </a:lnTo>
                <a:lnTo>
                  <a:pt x="4149879" y="621741"/>
                </a:lnTo>
                <a:lnTo>
                  <a:pt x="4126159" y="769807"/>
                </a:lnTo>
                <a:lnTo>
                  <a:pt x="4110209" y="832311"/>
                </a:lnTo>
                <a:lnTo>
                  <a:pt x="4087204" y="866933"/>
                </a:lnTo>
                <a:lnTo>
                  <a:pt x="4047635" y="881334"/>
                </a:lnTo>
                <a:lnTo>
                  <a:pt x="3991810" y="884857"/>
                </a:lnTo>
                <a:lnTo>
                  <a:pt x="3794888" y="892823"/>
                </a:lnTo>
                <a:lnTo>
                  <a:pt x="3747947" y="894996"/>
                </a:lnTo>
                <a:lnTo>
                  <a:pt x="3700937" y="897646"/>
                </a:lnTo>
                <a:lnTo>
                  <a:pt x="3653791" y="900943"/>
                </a:lnTo>
                <a:lnTo>
                  <a:pt x="3605931" y="904541"/>
                </a:lnTo>
                <a:lnTo>
                  <a:pt x="3558012" y="909139"/>
                </a:lnTo>
                <a:lnTo>
                  <a:pt x="3461762" y="919453"/>
                </a:lnTo>
                <a:lnTo>
                  <a:pt x="3413313" y="924228"/>
                </a:lnTo>
                <a:lnTo>
                  <a:pt x="3361320" y="928886"/>
                </a:lnTo>
                <a:lnTo>
                  <a:pt x="3309312" y="932769"/>
                </a:lnTo>
                <a:lnTo>
                  <a:pt x="3257275" y="935905"/>
                </a:lnTo>
                <a:lnTo>
                  <a:pt x="3205196" y="938322"/>
                </a:lnTo>
                <a:lnTo>
                  <a:pt x="3153058" y="940051"/>
                </a:lnTo>
                <a:lnTo>
                  <a:pt x="3100849" y="941118"/>
                </a:lnTo>
                <a:lnTo>
                  <a:pt x="3048554" y="941554"/>
                </a:lnTo>
                <a:lnTo>
                  <a:pt x="2945854" y="941386"/>
                </a:lnTo>
                <a:lnTo>
                  <a:pt x="2947081" y="937709"/>
                </a:lnTo>
                <a:lnTo>
                  <a:pt x="2894942" y="938680"/>
                </a:lnTo>
                <a:lnTo>
                  <a:pt x="2790801" y="940007"/>
                </a:lnTo>
                <a:lnTo>
                  <a:pt x="2738867" y="940978"/>
                </a:lnTo>
                <a:lnTo>
                  <a:pt x="2687069" y="942561"/>
                </a:lnTo>
                <a:lnTo>
                  <a:pt x="2635441" y="945063"/>
                </a:lnTo>
                <a:lnTo>
                  <a:pt x="2580843" y="949125"/>
                </a:lnTo>
                <a:lnTo>
                  <a:pt x="2526245" y="953869"/>
                </a:lnTo>
                <a:lnTo>
                  <a:pt x="2471646" y="959157"/>
                </a:lnTo>
                <a:lnTo>
                  <a:pt x="2417048" y="964853"/>
                </a:lnTo>
                <a:lnTo>
                  <a:pt x="2307851" y="976927"/>
                </a:lnTo>
                <a:lnTo>
                  <a:pt x="2255269" y="983037"/>
                </a:lnTo>
                <a:lnTo>
                  <a:pt x="2097521" y="1003297"/>
                </a:lnTo>
                <a:lnTo>
                  <a:pt x="2044938" y="1009835"/>
                </a:lnTo>
                <a:lnTo>
                  <a:pt x="1992356" y="1015838"/>
                </a:lnTo>
                <a:lnTo>
                  <a:pt x="1939773" y="1021048"/>
                </a:lnTo>
                <a:lnTo>
                  <a:pt x="1835062" y="1029800"/>
                </a:lnTo>
                <a:lnTo>
                  <a:pt x="1730269" y="1037866"/>
                </a:lnTo>
                <a:lnTo>
                  <a:pt x="1677818" y="1041541"/>
                </a:lnTo>
                <a:lnTo>
                  <a:pt x="1625316" y="1044923"/>
                </a:lnTo>
                <a:lnTo>
                  <a:pt x="1572753" y="1047973"/>
                </a:lnTo>
                <a:lnTo>
                  <a:pt x="1520120" y="1050650"/>
                </a:lnTo>
                <a:lnTo>
                  <a:pt x="1467406" y="1052912"/>
                </a:lnTo>
                <a:lnTo>
                  <a:pt x="1413703" y="1054459"/>
                </a:lnTo>
                <a:lnTo>
                  <a:pt x="1359894" y="1055085"/>
                </a:lnTo>
                <a:lnTo>
                  <a:pt x="1306020" y="1055067"/>
                </a:lnTo>
                <a:lnTo>
                  <a:pt x="1144441" y="1053941"/>
                </a:lnTo>
                <a:lnTo>
                  <a:pt x="930625" y="1054332"/>
                </a:lnTo>
                <a:lnTo>
                  <a:pt x="823882" y="1055036"/>
                </a:lnTo>
                <a:lnTo>
                  <a:pt x="770510" y="1055689"/>
                </a:lnTo>
                <a:lnTo>
                  <a:pt x="717139" y="1056601"/>
                </a:lnTo>
                <a:lnTo>
                  <a:pt x="663768" y="1057815"/>
                </a:lnTo>
                <a:lnTo>
                  <a:pt x="618116" y="1059344"/>
                </a:lnTo>
                <a:lnTo>
                  <a:pt x="572406" y="1062109"/>
                </a:lnTo>
                <a:lnTo>
                  <a:pt x="480573" y="1069227"/>
                </a:lnTo>
                <a:lnTo>
                  <a:pt x="382097" y="1075999"/>
                </a:lnTo>
                <a:lnTo>
                  <a:pt x="329725" y="1077878"/>
                </a:lnTo>
                <a:lnTo>
                  <a:pt x="277285" y="1078190"/>
                </a:lnTo>
                <a:close/>
              </a:path>
            </a:pathLst>
          </a:custGeom>
          <a:solidFill>
            <a:srgbClr val="986D56"/>
          </a:solidFill>
        </p:spPr>
        <p:txBody>
          <a:bodyPr wrap="square" lIns="0" tIns="0" rIns="0" bIns="0" rtlCol="0"/>
          <a:lstStyle/>
          <a:p>
            <a:endParaRPr dirty="0"/>
          </a:p>
        </p:txBody>
      </p:sp>
      <p:sp>
        <p:nvSpPr>
          <p:cNvPr id="18" name="object 26">
            <a:extLst>
              <a:ext uri="{FF2B5EF4-FFF2-40B4-BE49-F238E27FC236}">
                <a16:creationId xmlns:a16="http://schemas.microsoft.com/office/drawing/2014/main" id="{AA3FD8CE-8139-0940-8875-A7F1DF064220}"/>
              </a:ext>
            </a:extLst>
          </p:cNvPr>
          <p:cNvSpPr txBox="1"/>
          <p:nvPr/>
        </p:nvSpPr>
        <p:spPr>
          <a:xfrm>
            <a:off x="1105863" y="1405293"/>
            <a:ext cx="2597150" cy="393954"/>
          </a:xfrm>
          <a:prstGeom prst="rect">
            <a:avLst/>
          </a:prstGeom>
        </p:spPr>
        <p:txBody>
          <a:bodyPr vert="horz" wrap="square" lIns="0" tIns="163195" rIns="0" bIns="0" rtlCol="0">
            <a:spAutoFit/>
          </a:bodyPr>
          <a:lstStyle/>
          <a:p>
            <a:pPr marL="12700" marR="5080" indent="250825">
              <a:lnSpc>
                <a:spcPct val="74000"/>
              </a:lnSpc>
              <a:spcBef>
                <a:spcPts val="1285"/>
              </a:spcBef>
            </a:pPr>
            <a:r>
              <a:rPr sz="2000" spc="-105" dirty="0">
                <a:solidFill>
                  <a:srgbClr val="FFFFFF"/>
                </a:solidFill>
                <a:latin typeface="Cambria"/>
                <a:cs typeface="Cambria"/>
              </a:rPr>
              <a:t>Functional </a:t>
            </a:r>
            <a:r>
              <a:rPr sz="2000" spc="-100" dirty="0">
                <a:solidFill>
                  <a:srgbClr val="FFFFFF"/>
                </a:solidFill>
                <a:latin typeface="Cambria"/>
                <a:cs typeface="Cambria"/>
              </a:rPr>
              <a:t> </a:t>
            </a:r>
            <a:r>
              <a:rPr sz="2000" spc="-170" dirty="0">
                <a:solidFill>
                  <a:srgbClr val="FFFFFF"/>
                </a:solidFill>
                <a:latin typeface="Cambria"/>
                <a:cs typeface="Cambria"/>
              </a:rPr>
              <a:t>R</a:t>
            </a:r>
            <a:r>
              <a:rPr sz="2000" spc="-320" dirty="0">
                <a:solidFill>
                  <a:srgbClr val="FFFFFF"/>
                </a:solidFill>
                <a:latin typeface="Cambria"/>
                <a:cs typeface="Cambria"/>
              </a:rPr>
              <a:t>e</a:t>
            </a:r>
            <a:r>
              <a:rPr sz="2000" spc="-350" dirty="0">
                <a:solidFill>
                  <a:srgbClr val="FFFFFF"/>
                </a:solidFill>
                <a:latin typeface="Cambria"/>
                <a:cs typeface="Cambria"/>
              </a:rPr>
              <a:t>q</a:t>
            </a:r>
            <a:r>
              <a:rPr sz="2000" spc="-395" dirty="0">
                <a:solidFill>
                  <a:srgbClr val="FFFFFF"/>
                </a:solidFill>
                <a:latin typeface="Cambria"/>
                <a:cs typeface="Cambria"/>
              </a:rPr>
              <a:t>u</a:t>
            </a:r>
            <a:r>
              <a:rPr sz="2000" spc="-50" dirty="0">
                <a:solidFill>
                  <a:srgbClr val="FFFFFF"/>
                </a:solidFill>
                <a:latin typeface="Cambria"/>
                <a:cs typeface="Cambria"/>
              </a:rPr>
              <a:t>i</a:t>
            </a:r>
            <a:r>
              <a:rPr sz="2000" spc="95" dirty="0">
                <a:solidFill>
                  <a:srgbClr val="FFFFFF"/>
                </a:solidFill>
                <a:latin typeface="Cambria"/>
                <a:cs typeface="Cambria"/>
              </a:rPr>
              <a:t>r</a:t>
            </a:r>
            <a:r>
              <a:rPr sz="2000" spc="-320" dirty="0">
                <a:solidFill>
                  <a:srgbClr val="FFFFFF"/>
                </a:solidFill>
                <a:latin typeface="Cambria"/>
                <a:cs typeface="Cambria"/>
              </a:rPr>
              <a:t>e</a:t>
            </a:r>
            <a:r>
              <a:rPr sz="2000" spc="-735" dirty="0">
                <a:solidFill>
                  <a:srgbClr val="FFFFFF"/>
                </a:solidFill>
                <a:latin typeface="Cambria"/>
                <a:cs typeface="Cambria"/>
              </a:rPr>
              <a:t>m</a:t>
            </a:r>
            <a:r>
              <a:rPr sz="2000" spc="-320" dirty="0">
                <a:solidFill>
                  <a:srgbClr val="FFFFFF"/>
                </a:solidFill>
                <a:latin typeface="Cambria"/>
                <a:cs typeface="Cambria"/>
              </a:rPr>
              <a:t>e</a:t>
            </a:r>
            <a:r>
              <a:rPr sz="2000" spc="-114" dirty="0">
                <a:solidFill>
                  <a:srgbClr val="FFFFFF"/>
                </a:solidFill>
                <a:latin typeface="Cambria"/>
                <a:cs typeface="Cambria"/>
              </a:rPr>
              <a:t>n</a:t>
            </a:r>
            <a:r>
              <a:rPr sz="2000" spc="270" dirty="0">
                <a:solidFill>
                  <a:srgbClr val="FFFFFF"/>
                </a:solidFill>
                <a:latin typeface="Cambria"/>
                <a:cs typeface="Cambria"/>
              </a:rPr>
              <a:t>t</a:t>
            </a:r>
            <a:r>
              <a:rPr sz="2000" spc="-340" dirty="0">
                <a:solidFill>
                  <a:srgbClr val="FFFFFF"/>
                </a:solidFill>
                <a:latin typeface="Cambria"/>
                <a:cs typeface="Cambria"/>
              </a:rPr>
              <a:t>s</a:t>
            </a:r>
            <a:endParaRPr sz="2000" dirty="0">
              <a:latin typeface="Cambria"/>
              <a:cs typeface="Cambria"/>
            </a:endParaRPr>
          </a:p>
        </p:txBody>
      </p:sp>
      <p:pic>
        <p:nvPicPr>
          <p:cNvPr id="20" name="object 12">
            <a:extLst>
              <a:ext uri="{FF2B5EF4-FFF2-40B4-BE49-F238E27FC236}">
                <a16:creationId xmlns:a16="http://schemas.microsoft.com/office/drawing/2014/main" id="{6B45F9DD-6DA0-37B0-9AE6-B738F1DD6CA9}"/>
              </a:ext>
            </a:extLst>
          </p:cNvPr>
          <p:cNvPicPr/>
          <p:nvPr/>
        </p:nvPicPr>
        <p:blipFill>
          <a:blip r:embed="rId6" cstate="print"/>
          <a:stretch>
            <a:fillRect/>
          </a:stretch>
        </p:blipFill>
        <p:spPr>
          <a:xfrm>
            <a:off x="1282825" y="1557426"/>
            <a:ext cx="3650434" cy="3978701"/>
          </a:xfrm>
          <a:prstGeom prst="rect">
            <a:avLst/>
          </a:prstGeom>
        </p:spPr>
      </p:pic>
      <p:sp>
        <p:nvSpPr>
          <p:cNvPr id="21" name="object 19">
            <a:extLst>
              <a:ext uri="{FF2B5EF4-FFF2-40B4-BE49-F238E27FC236}">
                <a16:creationId xmlns:a16="http://schemas.microsoft.com/office/drawing/2014/main" id="{350C72A2-E3A8-8F07-8F22-77E533934EE2}"/>
              </a:ext>
            </a:extLst>
          </p:cNvPr>
          <p:cNvSpPr/>
          <p:nvPr/>
        </p:nvSpPr>
        <p:spPr>
          <a:xfrm>
            <a:off x="7443781" y="1209264"/>
            <a:ext cx="3393089" cy="700216"/>
          </a:xfrm>
          <a:custGeom>
            <a:avLst/>
            <a:gdLst/>
            <a:ahLst/>
            <a:cxnLst/>
            <a:rect l="l" t="t" r="r" b="b"/>
            <a:pathLst>
              <a:path w="4178300" h="1078230">
                <a:moveTo>
                  <a:pt x="277285" y="1078190"/>
                </a:moveTo>
                <a:lnTo>
                  <a:pt x="224846" y="1076970"/>
                </a:lnTo>
                <a:lnTo>
                  <a:pt x="172474" y="1074252"/>
                </a:lnTo>
                <a:lnTo>
                  <a:pt x="120239" y="1070070"/>
                </a:lnTo>
                <a:lnTo>
                  <a:pt x="75149" y="1051840"/>
                </a:lnTo>
                <a:lnTo>
                  <a:pt x="61346" y="1005115"/>
                </a:lnTo>
                <a:lnTo>
                  <a:pt x="44016" y="793706"/>
                </a:lnTo>
                <a:lnTo>
                  <a:pt x="39863" y="740853"/>
                </a:lnTo>
                <a:lnTo>
                  <a:pt x="35983" y="688001"/>
                </a:lnTo>
                <a:lnTo>
                  <a:pt x="32477" y="635148"/>
                </a:lnTo>
                <a:lnTo>
                  <a:pt x="29446" y="582296"/>
                </a:lnTo>
                <a:lnTo>
                  <a:pt x="25215" y="526547"/>
                </a:lnTo>
                <a:lnTo>
                  <a:pt x="19159" y="471034"/>
                </a:lnTo>
                <a:lnTo>
                  <a:pt x="12396" y="415697"/>
                </a:lnTo>
                <a:lnTo>
                  <a:pt x="6046" y="360478"/>
                </a:lnTo>
                <a:lnTo>
                  <a:pt x="1226" y="305318"/>
                </a:lnTo>
                <a:lnTo>
                  <a:pt x="517" y="294288"/>
                </a:lnTo>
                <a:lnTo>
                  <a:pt x="19" y="272228"/>
                </a:lnTo>
                <a:lnTo>
                  <a:pt x="0" y="261198"/>
                </a:lnTo>
                <a:lnTo>
                  <a:pt x="2837" y="245304"/>
                </a:lnTo>
                <a:lnTo>
                  <a:pt x="10735" y="231478"/>
                </a:lnTo>
                <a:lnTo>
                  <a:pt x="22774" y="220869"/>
                </a:lnTo>
                <a:lnTo>
                  <a:pt x="38034" y="214626"/>
                </a:lnTo>
                <a:lnTo>
                  <a:pt x="42942" y="212175"/>
                </a:lnTo>
                <a:lnTo>
                  <a:pt x="47850" y="210950"/>
                </a:lnTo>
                <a:lnTo>
                  <a:pt x="52757" y="210950"/>
                </a:lnTo>
                <a:lnTo>
                  <a:pt x="106014" y="203290"/>
                </a:lnTo>
                <a:lnTo>
                  <a:pt x="157660" y="189196"/>
                </a:lnTo>
                <a:lnTo>
                  <a:pt x="208386" y="170966"/>
                </a:lnTo>
                <a:lnTo>
                  <a:pt x="258881" y="150897"/>
                </a:lnTo>
                <a:lnTo>
                  <a:pt x="289478" y="140786"/>
                </a:lnTo>
                <a:lnTo>
                  <a:pt x="352051" y="126079"/>
                </a:lnTo>
                <a:lnTo>
                  <a:pt x="434049" y="114834"/>
                </a:lnTo>
                <a:lnTo>
                  <a:pt x="484178" y="109407"/>
                </a:lnTo>
                <a:lnTo>
                  <a:pt x="534371" y="104922"/>
                </a:lnTo>
                <a:lnTo>
                  <a:pt x="584586" y="101103"/>
                </a:lnTo>
                <a:lnTo>
                  <a:pt x="734929" y="90844"/>
                </a:lnTo>
                <a:lnTo>
                  <a:pt x="790141" y="86295"/>
                </a:lnTo>
                <a:lnTo>
                  <a:pt x="845353" y="82981"/>
                </a:lnTo>
                <a:lnTo>
                  <a:pt x="900565" y="80962"/>
                </a:lnTo>
                <a:lnTo>
                  <a:pt x="955777" y="80295"/>
                </a:lnTo>
                <a:lnTo>
                  <a:pt x="1010988" y="81040"/>
                </a:lnTo>
                <a:lnTo>
                  <a:pt x="1066929" y="83146"/>
                </a:lnTo>
                <a:lnTo>
                  <a:pt x="1122639" y="85942"/>
                </a:lnTo>
                <a:lnTo>
                  <a:pt x="1178349" y="89657"/>
                </a:lnTo>
                <a:lnTo>
                  <a:pt x="1234289" y="94521"/>
                </a:lnTo>
                <a:lnTo>
                  <a:pt x="1290227" y="97904"/>
                </a:lnTo>
                <a:lnTo>
                  <a:pt x="1346107" y="99227"/>
                </a:lnTo>
                <a:lnTo>
                  <a:pt x="1401868" y="98492"/>
                </a:lnTo>
                <a:lnTo>
                  <a:pt x="1457453" y="95698"/>
                </a:lnTo>
                <a:lnTo>
                  <a:pt x="1512802" y="90844"/>
                </a:lnTo>
                <a:lnTo>
                  <a:pt x="1564335" y="85878"/>
                </a:lnTo>
                <a:lnTo>
                  <a:pt x="1615883" y="81212"/>
                </a:lnTo>
                <a:lnTo>
                  <a:pt x="1667460" y="77035"/>
                </a:lnTo>
                <a:lnTo>
                  <a:pt x="1719079" y="73533"/>
                </a:lnTo>
                <a:lnTo>
                  <a:pt x="1770756" y="70893"/>
                </a:lnTo>
                <a:lnTo>
                  <a:pt x="1822505" y="69301"/>
                </a:lnTo>
                <a:lnTo>
                  <a:pt x="1874341" y="68945"/>
                </a:lnTo>
                <a:lnTo>
                  <a:pt x="1926277" y="70010"/>
                </a:lnTo>
                <a:lnTo>
                  <a:pt x="1979667" y="72652"/>
                </a:lnTo>
                <a:lnTo>
                  <a:pt x="2033173" y="76444"/>
                </a:lnTo>
                <a:lnTo>
                  <a:pt x="2086908" y="80695"/>
                </a:lnTo>
                <a:lnTo>
                  <a:pt x="2140989" y="84717"/>
                </a:lnTo>
                <a:lnTo>
                  <a:pt x="2188317" y="86651"/>
                </a:lnTo>
                <a:lnTo>
                  <a:pt x="2235781" y="87531"/>
                </a:lnTo>
                <a:lnTo>
                  <a:pt x="2283313" y="87321"/>
                </a:lnTo>
                <a:lnTo>
                  <a:pt x="2330845" y="85988"/>
                </a:lnTo>
                <a:lnTo>
                  <a:pt x="2378309" y="83497"/>
                </a:lnTo>
                <a:lnTo>
                  <a:pt x="2478512" y="75765"/>
                </a:lnTo>
                <a:lnTo>
                  <a:pt x="2583851" y="66667"/>
                </a:lnTo>
                <a:lnTo>
                  <a:pt x="2636550" y="62441"/>
                </a:lnTo>
                <a:lnTo>
                  <a:pt x="2689426" y="58980"/>
                </a:lnTo>
                <a:lnTo>
                  <a:pt x="2794279" y="52780"/>
                </a:lnTo>
                <a:lnTo>
                  <a:pt x="2951886" y="44488"/>
                </a:lnTo>
                <a:lnTo>
                  <a:pt x="3161793" y="34468"/>
                </a:lnTo>
                <a:lnTo>
                  <a:pt x="3505333" y="17311"/>
                </a:lnTo>
                <a:lnTo>
                  <a:pt x="3555944" y="14189"/>
                </a:lnTo>
                <a:lnTo>
                  <a:pt x="3657166" y="7487"/>
                </a:lnTo>
                <a:lnTo>
                  <a:pt x="3707776" y="5055"/>
                </a:lnTo>
                <a:lnTo>
                  <a:pt x="3735191" y="5112"/>
                </a:lnTo>
                <a:lnTo>
                  <a:pt x="3789559" y="7985"/>
                </a:lnTo>
                <a:lnTo>
                  <a:pt x="3816973" y="8732"/>
                </a:lnTo>
                <a:lnTo>
                  <a:pt x="3834457" y="8138"/>
                </a:lnTo>
                <a:lnTo>
                  <a:pt x="3869424" y="5112"/>
                </a:lnTo>
                <a:lnTo>
                  <a:pt x="3886908" y="3829"/>
                </a:lnTo>
                <a:lnTo>
                  <a:pt x="3930886" y="1168"/>
                </a:lnTo>
                <a:lnTo>
                  <a:pt x="3974633" y="0"/>
                </a:lnTo>
                <a:lnTo>
                  <a:pt x="4018381" y="2278"/>
                </a:lnTo>
                <a:lnTo>
                  <a:pt x="4062359" y="9957"/>
                </a:lnTo>
                <a:lnTo>
                  <a:pt x="4079305" y="13404"/>
                </a:lnTo>
                <a:lnTo>
                  <a:pt x="4114120" y="17540"/>
                </a:lnTo>
                <a:lnTo>
                  <a:pt x="4153880" y="29356"/>
                </a:lnTo>
                <a:lnTo>
                  <a:pt x="4177690" y="82266"/>
                </a:lnTo>
                <a:lnTo>
                  <a:pt x="4178161" y="130670"/>
                </a:lnTo>
                <a:lnTo>
                  <a:pt x="4177690" y="323702"/>
                </a:lnTo>
                <a:lnTo>
                  <a:pt x="4176690" y="373820"/>
                </a:lnTo>
                <a:lnTo>
                  <a:pt x="4173873" y="423707"/>
                </a:lnTo>
                <a:lnTo>
                  <a:pt x="4169510" y="473402"/>
                </a:lnTo>
                <a:lnTo>
                  <a:pt x="4163875" y="522946"/>
                </a:lnTo>
                <a:lnTo>
                  <a:pt x="4157241" y="572379"/>
                </a:lnTo>
                <a:lnTo>
                  <a:pt x="4149879" y="621741"/>
                </a:lnTo>
                <a:lnTo>
                  <a:pt x="4126159" y="769807"/>
                </a:lnTo>
                <a:lnTo>
                  <a:pt x="4110209" y="832311"/>
                </a:lnTo>
                <a:lnTo>
                  <a:pt x="4087204" y="866933"/>
                </a:lnTo>
                <a:lnTo>
                  <a:pt x="4047635" y="881334"/>
                </a:lnTo>
                <a:lnTo>
                  <a:pt x="3991810" y="884857"/>
                </a:lnTo>
                <a:lnTo>
                  <a:pt x="3794888" y="892823"/>
                </a:lnTo>
                <a:lnTo>
                  <a:pt x="3747947" y="894996"/>
                </a:lnTo>
                <a:lnTo>
                  <a:pt x="3700937" y="897646"/>
                </a:lnTo>
                <a:lnTo>
                  <a:pt x="3653791" y="900943"/>
                </a:lnTo>
                <a:lnTo>
                  <a:pt x="3605931" y="904541"/>
                </a:lnTo>
                <a:lnTo>
                  <a:pt x="3558012" y="909139"/>
                </a:lnTo>
                <a:lnTo>
                  <a:pt x="3461762" y="919453"/>
                </a:lnTo>
                <a:lnTo>
                  <a:pt x="3413313" y="924228"/>
                </a:lnTo>
                <a:lnTo>
                  <a:pt x="3361320" y="928886"/>
                </a:lnTo>
                <a:lnTo>
                  <a:pt x="3309312" y="932769"/>
                </a:lnTo>
                <a:lnTo>
                  <a:pt x="3257275" y="935905"/>
                </a:lnTo>
                <a:lnTo>
                  <a:pt x="3205196" y="938322"/>
                </a:lnTo>
                <a:lnTo>
                  <a:pt x="3153058" y="940051"/>
                </a:lnTo>
                <a:lnTo>
                  <a:pt x="3100849" y="941118"/>
                </a:lnTo>
                <a:lnTo>
                  <a:pt x="3048554" y="941554"/>
                </a:lnTo>
                <a:lnTo>
                  <a:pt x="2945854" y="941386"/>
                </a:lnTo>
                <a:lnTo>
                  <a:pt x="2947081" y="937709"/>
                </a:lnTo>
                <a:lnTo>
                  <a:pt x="2894942" y="938680"/>
                </a:lnTo>
                <a:lnTo>
                  <a:pt x="2790801" y="940007"/>
                </a:lnTo>
                <a:lnTo>
                  <a:pt x="2738867" y="940978"/>
                </a:lnTo>
                <a:lnTo>
                  <a:pt x="2687069" y="942561"/>
                </a:lnTo>
                <a:lnTo>
                  <a:pt x="2635441" y="945063"/>
                </a:lnTo>
                <a:lnTo>
                  <a:pt x="2580843" y="949125"/>
                </a:lnTo>
                <a:lnTo>
                  <a:pt x="2526245" y="953869"/>
                </a:lnTo>
                <a:lnTo>
                  <a:pt x="2471646" y="959157"/>
                </a:lnTo>
                <a:lnTo>
                  <a:pt x="2417048" y="964853"/>
                </a:lnTo>
                <a:lnTo>
                  <a:pt x="2307851" y="976927"/>
                </a:lnTo>
                <a:lnTo>
                  <a:pt x="2255269" y="983037"/>
                </a:lnTo>
                <a:lnTo>
                  <a:pt x="2097521" y="1003297"/>
                </a:lnTo>
                <a:lnTo>
                  <a:pt x="2044938" y="1009835"/>
                </a:lnTo>
                <a:lnTo>
                  <a:pt x="1992356" y="1015838"/>
                </a:lnTo>
                <a:lnTo>
                  <a:pt x="1939773" y="1021048"/>
                </a:lnTo>
                <a:lnTo>
                  <a:pt x="1835062" y="1029800"/>
                </a:lnTo>
                <a:lnTo>
                  <a:pt x="1730269" y="1037866"/>
                </a:lnTo>
                <a:lnTo>
                  <a:pt x="1677818" y="1041541"/>
                </a:lnTo>
                <a:lnTo>
                  <a:pt x="1625316" y="1044923"/>
                </a:lnTo>
                <a:lnTo>
                  <a:pt x="1572753" y="1047973"/>
                </a:lnTo>
                <a:lnTo>
                  <a:pt x="1520120" y="1050650"/>
                </a:lnTo>
                <a:lnTo>
                  <a:pt x="1467406" y="1052912"/>
                </a:lnTo>
                <a:lnTo>
                  <a:pt x="1413703" y="1054459"/>
                </a:lnTo>
                <a:lnTo>
                  <a:pt x="1359894" y="1055085"/>
                </a:lnTo>
                <a:lnTo>
                  <a:pt x="1306020" y="1055067"/>
                </a:lnTo>
                <a:lnTo>
                  <a:pt x="1144441" y="1053941"/>
                </a:lnTo>
                <a:lnTo>
                  <a:pt x="930625" y="1054332"/>
                </a:lnTo>
                <a:lnTo>
                  <a:pt x="823882" y="1055036"/>
                </a:lnTo>
                <a:lnTo>
                  <a:pt x="770510" y="1055689"/>
                </a:lnTo>
                <a:lnTo>
                  <a:pt x="717139" y="1056601"/>
                </a:lnTo>
                <a:lnTo>
                  <a:pt x="663768" y="1057815"/>
                </a:lnTo>
                <a:lnTo>
                  <a:pt x="618116" y="1059344"/>
                </a:lnTo>
                <a:lnTo>
                  <a:pt x="572406" y="1062109"/>
                </a:lnTo>
                <a:lnTo>
                  <a:pt x="480573" y="1069227"/>
                </a:lnTo>
                <a:lnTo>
                  <a:pt x="382097" y="1075999"/>
                </a:lnTo>
                <a:lnTo>
                  <a:pt x="329725" y="1077878"/>
                </a:lnTo>
                <a:lnTo>
                  <a:pt x="277285" y="1078190"/>
                </a:lnTo>
                <a:close/>
              </a:path>
            </a:pathLst>
          </a:custGeom>
          <a:solidFill>
            <a:srgbClr val="986D56"/>
          </a:solidFill>
        </p:spPr>
        <p:txBody>
          <a:bodyPr wrap="square" lIns="0" tIns="0" rIns="0" bIns="0" rtlCol="0"/>
          <a:lstStyle/>
          <a:p>
            <a:endParaRPr/>
          </a:p>
        </p:txBody>
      </p:sp>
      <p:sp>
        <p:nvSpPr>
          <p:cNvPr id="22" name="object 26">
            <a:extLst>
              <a:ext uri="{FF2B5EF4-FFF2-40B4-BE49-F238E27FC236}">
                <a16:creationId xmlns:a16="http://schemas.microsoft.com/office/drawing/2014/main" id="{0DDB89A2-9125-9269-E5B3-2923E05C783C}"/>
              </a:ext>
            </a:extLst>
          </p:cNvPr>
          <p:cNvSpPr txBox="1"/>
          <p:nvPr/>
        </p:nvSpPr>
        <p:spPr>
          <a:xfrm>
            <a:off x="7399334" y="1292684"/>
            <a:ext cx="3437537" cy="393954"/>
          </a:xfrm>
          <a:prstGeom prst="rect">
            <a:avLst/>
          </a:prstGeom>
        </p:spPr>
        <p:txBody>
          <a:bodyPr vert="horz" wrap="square" lIns="0" tIns="163195" rIns="0" bIns="0" rtlCol="0">
            <a:spAutoFit/>
          </a:bodyPr>
          <a:lstStyle/>
          <a:p>
            <a:pPr marL="12700" marR="5080" indent="250825">
              <a:lnSpc>
                <a:spcPct val="74000"/>
              </a:lnSpc>
              <a:spcBef>
                <a:spcPts val="1285"/>
              </a:spcBef>
            </a:pPr>
            <a:r>
              <a:rPr lang="en-US" sz="2000" spc="-105" dirty="0">
                <a:solidFill>
                  <a:srgbClr val="FFFFFF"/>
                </a:solidFill>
                <a:latin typeface="Cambria"/>
                <a:cs typeface="Cambria"/>
              </a:rPr>
              <a:t>Non - </a:t>
            </a:r>
            <a:r>
              <a:rPr sz="2000" spc="-105" dirty="0">
                <a:solidFill>
                  <a:srgbClr val="FFFFFF"/>
                </a:solidFill>
                <a:latin typeface="Cambria"/>
                <a:cs typeface="Cambria"/>
              </a:rPr>
              <a:t>Functional </a:t>
            </a:r>
            <a:r>
              <a:rPr sz="2000" spc="-100" dirty="0">
                <a:solidFill>
                  <a:srgbClr val="FFFFFF"/>
                </a:solidFill>
                <a:latin typeface="Cambria"/>
                <a:cs typeface="Cambria"/>
              </a:rPr>
              <a:t> </a:t>
            </a:r>
            <a:r>
              <a:rPr sz="2000" spc="-170" dirty="0">
                <a:solidFill>
                  <a:srgbClr val="FFFFFF"/>
                </a:solidFill>
                <a:latin typeface="Cambria"/>
                <a:cs typeface="Cambria"/>
              </a:rPr>
              <a:t>R</a:t>
            </a:r>
            <a:r>
              <a:rPr sz="2000" spc="-320" dirty="0">
                <a:solidFill>
                  <a:srgbClr val="FFFFFF"/>
                </a:solidFill>
                <a:latin typeface="Cambria"/>
                <a:cs typeface="Cambria"/>
              </a:rPr>
              <a:t>e</a:t>
            </a:r>
            <a:r>
              <a:rPr sz="2000" spc="-350" dirty="0">
                <a:solidFill>
                  <a:srgbClr val="FFFFFF"/>
                </a:solidFill>
                <a:latin typeface="Cambria"/>
                <a:cs typeface="Cambria"/>
              </a:rPr>
              <a:t>q</a:t>
            </a:r>
            <a:r>
              <a:rPr sz="2000" spc="-395" dirty="0">
                <a:solidFill>
                  <a:srgbClr val="FFFFFF"/>
                </a:solidFill>
                <a:latin typeface="Cambria"/>
                <a:cs typeface="Cambria"/>
              </a:rPr>
              <a:t>u</a:t>
            </a:r>
            <a:r>
              <a:rPr sz="2000" spc="-50" dirty="0">
                <a:solidFill>
                  <a:srgbClr val="FFFFFF"/>
                </a:solidFill>
                <a:latin typeface="Cambria"/>
                <a:cs typeface="Cambria"/>
              </a:rPr>
              <a:t>i</a:t>
            </a:r>
            <a:r>
              <a:rPr sz="2000" spc="95" dirty="0">
                <a:solidFill>
                  <a:srgbClr val="FFFFFF"/>
                </a:solidFill>
                <a:latin typeface="Cambria"/>
                <a:cs typeface="Cambria"/>
              </a:rPr>
              <a:t>r</a:t>
            </a:r>
            <a:r>
              <a:rPr sz="2000" spc="-320" dirty="0">
                <a:solidFill>
                  <a:srgbClr val="FFFFFF"/>
                </a:solidFill>
                <a:latin typeface="Cambria"/>
                <a:cs typeface="Cambria"/>
              </a:rPr>
              <a:t>e</a:t>
            </a:r>
            <a:r>
              <a:rPr sz="2000" spc="-735" dirty="0">
                <a:solidFill>
                  <a:srgbClr val="FFFFFF"/>
                </a:solidFill>
                <a:latin typeface="Cambria"/>
                <a:cs typeface="Cambria"/>
              </a:rPr>
              <a:t>m</a:t>
            </a:r>
            <a:r>
              <a:rPr sz="2000" spc="-320" dirty="0">
                <a:solidFill>
                  <a:srgbClr val="FFFFFF"/>
                </a:solidFill>
                <a:latin typeface="Cambria"/>
                <a:cs typeface="Cambria"/>
              </a:rPr>
              <a:t>e</a:t>
            </a:r>
            <a:r>
              <a:rPr sz="2000" spc="-114" dirty="0">
                <a:solidFill>
                  <a:srgbClr val="FFFFFF"/>
                </a:solidFill>
                <a:latin typeface="Cambria"/>
                <a:cs typeface="Cambria"/>
              </a:rPr>
              <a:t>n</a:t>
            </a:r>
            <a:r>
              <a:rPr sz="2000" spc="270" dirty="0">
                <a:solidFill>
                  <a:srgbClr val="FFFFFF"/>
                </a:solidFill>
                <a:latin typeface="Cambria"/>
                <a:cs typeface="Cambria"/>
              </a:rPr>
              <a:t>t</a:t>
            </a:r>
            <a:r>
              <a:rPr sz="2000" spc="-340" dirty="0">
                <a:solidFill>
                  <a:srgbClr val="FFFFFF"/>
                </a:solidFill>
                <a:latin typeface="Cambria"/>
                <a:cs typeface="Cambria"/>
              </a:rPr>
              <a:t>s</a:t>
            </a:r>
            <a:endParaRPr sz="2000" dirty="0">
              <a:latin typeface="Cambria"/>
              <a:cs typeface="Cambria"/>
            </a:endParaRPr>
          </a:p>
        </p:txBody>
      </p:sp>
      <p:pic>
        <p:nvPicPr>
          <p:cNvPr id="23" name="object 12">
            <a:extLst>
              <a:ext uri="{FF2B5EF4-FFF2-40B4-BE49-F238E27FC236}">
                <a16:creationId xmlns:a16="http://schemas.microsoft.com/office/drawing/2014/main" id="{EEFFDAD6-A333-E5D3-7ECA-0B9C26399B44}"/>
              </a:ext>
            </a:extLst>
          </p:cNvPr>
          <p:cNvPicPr/>
          <p:nvPr/>
        </p:nvPicPr>
        <p:blipFill>
          <a:blip r:embed="rId6" cstate="print"/>
          <a:stretch>
            <a:fillRect/>
          </a:stretch>
        </p:blipFill>
        <p:spPr>
          <a:xfrm>
            <a:off x="7443780" y="1586615"/>
            <a:ext cx="3947010" cy="3978701"/>
          </a:xfrm>
          <a:prstGeom prst="rect">
            <a:avLst/>
          </a:prstGeom>
        </p:spPr>
      </p:pic>
      <p:sp>
        <p:nvSpPr>
          <p:cNvPr id="2" name="TextBox 1">
            <a:extLst>
              <a:ext uri="{FF2B5EF4-FFF2-40B4-BE49-F238E27FC236}">
                <a16:creationId xmlns:a16="http://schemas.microsoft.com/office/drawing/2014/main" id="{F99651FC-2372-BBB5-320B-A91B467B8E92}"/>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IT20659226  | </a:t>
            </a:r>
            <a:r>
              <a:rPr lang="en-US" dirty="0" err="1">
                <a:solidFill>
                  <a:schemeClr val="tx2">
                    <a:lumMod val="50000"/>
                  </a:schemeClr>
                </a:solidFill>
              </a:rPr>
              <a:t>M.G.K.Chethani</a:t>
            </a:r>
            <a:r>
              <a:rPr lang="en-US" dirty="0">
                <a:solidFill>
                  <a:schemeClr val="tx2">
                    <a:lumMod val="50000"/>
                  </a:schemeClr>
                </a:solidFill>
              </a:rPr>
              <a:t> | TMP-2023-24-001</a:t>
            </a:r>
          </a:p>
        </p:txBody>
      </p:sp>
      <p:sp>
        <p:nvSpPr>
          <p:cNvPr id="5" name="TextBox 4">
            <a:extLst>
              <a:ext uri="{FF2B5EF4-FFF2-40B4-BE49-F238E27FC236}">
                <a16:creationId xmlns:a16="http://schemas.microsoft.com/office/drawing/2014/main" id="{71AB3D79-3607-8BC9-D8E6-15EF8121EEE8}"/>
              </a:ext>
            </a:extLst>
          </p:cNvPr>
          <p:cNvSpPr txBox="1"/>
          <p:nvPr/>
        </p:nvSpPr>
        <p:spPr>
          <a:xfrm>
            <a:off x="7693860" y="2516239"/>
            <a:ext cx="2813373" cy="2362185"/>
          </a:xfrm>
          <a:prstGeom prst="rect">
            <a:avLst/>
          </a:prstGeom>
          <a:noFill/>
        </p:spPr>
        <p:txBody>
          <a:bodyPr wrap="square">
            <a:spAutoFit/>
          </a:bodyPr>
          <a:lstStyle/>
          <a:p>
            <a:pPr marL="12700">
              <a:lnSpc>
                <a:spcPct val="100000"/>
              </a:lnSpc>
              <a:spcBef>
                <a:spcPts val="2310"/>
              </a:spcBef>
            </a:pPr>
            <a:r>
              <a:rPr lang="en-US" sz="1800" b="1" spc="130" dirty="0">
                <a:latin typeface="Arial" panose="020B0604020202020204" pitchFamily="34" charset="0"/>
                <a:cs typeface="Arial" panose="020B0604020202020204" pitchFamily="34" charset="0"/>
              </a:rPr>
              <a:t>User-friendly</a:t>
            </a:r>
            <a:r>
              <a:rPr lang="en-US" sz="1800" b="1" dirty="0">
                <a:latin typeface="Arial" panose="020B0604020202020204" pitchFamily="34" charset="0"/>
                <a:cs typeface="Arial" panose="020B0604020202020204" pitchFamily="34" charset="0"/>
              </a:rPr>
              <a:t> </a:t>
            </a:r>
            <a:r>
              <a:rPr lang="en-US" sz="1800" b="1" spc="135" dirty="0">
                <a:latin typeface="Arial" panose="020B0604020202020204" pitchFamily="34" charset="0"/>
                <a:cs typeface="Arial" panose="020B0604020202020204" pitchFamily="34" charset="0"/>
              </a:rPr>
              <a:t>interfaces</a:t>
            </a:r>
          </a:p>
          <a:p>
            <a:pPr marL="12700">
              <a:spcBef>
                <a:spcPts val="2310"/>
              </a:spcBef>
            </a:pPr>
            <a:r>
              <a:rPr lang="en-US" b="1" dirty="0">
                <a:latin typeface="Arial" panose="020B0604020202020204" pitchFamily="34" charset="0"/>
                <a:cs typeface="Arial" panose="020B0604020202020204" pitchFamily="34" charset="0"/>
              </a:rPr>
              <a:t>Availability</a:t>
            </a:r>
          </a:p>
          <a:p>
            <a:pPr marL="12700">
              <a:lnSpc>
                <a:spcPct val="100000"/>
              </a:lnSpc>
              <a:spcBef>
                <a:spcPts val="2310"/>
              </a:spcBef>
            </a:pPr>
            <a:r>
              <a:rPr lang="en-US" b="1" dirty="0">
                <a:latin typeface="Arial" panose="020B0604020202020204" pitchFamily="34" charset="0"/>
                <a:cs typeface="Arial" panose="020B0604020202020204" pitchFamily="34" charset="0"/>
              </a:rPr>
              <a:t>Scalability</a:t>
            </a:r>
            <a:endParaRPr lang="en-US" b="1" spc="135" dirty="0">
              <a:latin typeface="Arial" panose="020B0604020202020204" pitchFamily="34" charset="0"/>
              <a:cs typeface="Arial" panose="020B0604020202020204" pitchFamily="34" charset="0"/>
            </a:endParaRPr>
          </a:p>
          <a:p>
            <a:pPr marL="12700">
              <a:lnSpc>
                <a:spcPct val="100000"/>
              </a:lnSpc>
              <a:spcBef>
                <a:spcPts val="2310"/>
              </a:spcBef>
            </a:pPr>
            <a:r>
              <a:rPr lang="en-US" b="1" dirty="0">
                <a:latin typeface="Arial" panose="020B0604020202020204" pitchFamily="34" charset="0"/>
                <a:cs typeface="Arial" panose="020B0604020202020204" pitchFamily="34" charset="0"/>
              </a:rPr>
              <a:t>Security</a:t>
            </a:r>
            <a:endParaRPr lang="en-US" sz="1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70F42D7-F391-72D5-4670-CF05CD774130}"/>
              </a:ext>
            </a:extLst>
          </p:cNvPr>
          <p:cNvSpPr txBox="1"/>
          <p:nvPr/>
        </p:nvSpPr>
        <p:spPr>
          <a:xfrm>
            <a:off x="1477871" y="2459781"/>
            <a:ext cx="3455388" cy="3139321"/>
          </a:xfrm>
          <a:prstGeom prst="rect">
            <a:avLst/>
          </a:prstGeom>
          <a:noFill/>
        </p:spPr>
        <p:txBody>
          <a:bodyPr wrap="square">
            <a:spAutoFit/>
          </a:bodyPr>
          <a:lstStyle/>
          <a:p>
            <a:r>
              <a:rPr lang="en-US" b="1" spc="130" dirty="0">
                <a:latin typeface="Arial" panose="020B0604020202020204" pitchFamily="34" charset="0"/>
                <a:cs typeface="Arial" panose="020B0604020202020204" pitchFamily="34" charset="0"/>
              </a:rPr>
              <a:t>Data collecting and analyzing</a:t>
            </a:r>
          </a:p>
          <a:p>
            <a:endParaRPr lang="en-US" b="1" spc="130" dirty="0">
              <a:latin typeface="Adobe Devanagari"/>
              <a:cs typeface="Trebuchet MS"/>
            </a:endParaRPr>
          </a:p>
          <a:p>
            <a:r>
              <a:rPr lang="en-US" sz="1800" b="1" dirty="0">
                <a:effectLst/>
                <a:latin typeface="Arial" panose="020B0604020202020204" pitchFamily="34" charset="0"/>
                <a:ea typeface="Arial" panose="020B0604020202020204" pitchFamily="34" charset="0"/>
              </a:rPr>
              <a:t>Knowledge Update and Adaptation</a:t>
            </a:r>
            <a:endParaRPr lang="en-US" b="1" dirty="0">
              <a:latin typeface="Arial" panose="020B0604020202020204" pitchFamily="34" charset="0"/>
              <a:cs typeface="Arial" panose="020B0604020202020204" pitchFamily="34" charset="0"/>
            </a:endParaRPr>
          </a:p>
          <a:p>
            <a:endParaRPr lang="en-US" b="1" spc="130" dirty="0">
              <a:latin typeface="Adobe Devanagari"/>
              <a:cs typeface="Trebuchet MS"/>
            </a:endParaRPr>
          </a:p>
          <a:p>
            <a:r>
              <a:rPr lang="en-US" sz="1800" b="1" dirty="0">
                <a:effectLst/>
                <a:latin typeface="Arial" panose="020B0604020202020204" pitchFamily="34" charset="0"/>
                <a:ea typeface="Arial" panose="020B0604020202020204" pitchFamily="34" charset="0"/>
              </a:rPr>
              <a:t>Knowledge Based decision making</a:t>
            </a:r>
            <a:endParaRPr lang="en-US" b="1" dirty="0">
              <a:latin typeface="Arial" panose="020B0604020202020204" pitchFamily="34" charset="0"/>
              <a:cs typeface="Arial" panose="020B0604020202020204" pitchFamily="34" charset="0"/>
            </a:endParaRPr>
          </a:p>
          <a:p>
            <a:endParaRPr lang="en-US" b="1" spc="130" dirty="0">
              <a:latin typeface="Adobe Devanagari"/>
              <a:cs typeface="Trebuchet MS"/>
            </a:endParaRPr>
          </a:p>
          <a:p>
            <a:endParaRPr lang="en-US" sz="1800" b="1" spc="130" dirty="0">
              <a:latin typeface="Adobe Devanagari"/>
              <a:cs typeface="Trebuchet MS"/>
            </a:endParaRPr>
          </a:p>
          <a:p>
            <a:endParaRPr lang="en-US" dirty="0"/>
          </a:p>
        </p:txBody>
      </p:sp>
    </p:spTree>
    <p:extLst>
      <p:ext uri="{BB962C8B-B14F-4D97-AF65-F5344CB8AC3E}">
        <p14:creationId xmlns:p14="http://schemas.microsoft.com/office/powerpoint/2010/main" val="39546627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object 3">
            <a:extLst>
              <a:ext uri="{FF2B5EF4-FFF2-40B4-BE49-F238E27FC236}">
                <a16:creationId xmlns:a16="http://schemas.microsoft.com/office/drawing/2014/main" id="{B7CFCE40-6EAC-5F38-A8BD-4B11C5125958}"/>
              </a:ext>
            </a:extLst>
          </p:cNvPr>
          <p:cNvGrpSpPr/>
          <p:nvPr/>
        </p:nvGrpSpPr>
        <p:grpSpPr>
          <a:xfrm>
            <a:off x="103183" y="364405"/>
            <a:ext cx="1906535" cy="1205017"/>
            <a:chOff x="0" y="1"/>
            <a:chExt cx="6015990" cy="3802379"/>
          </a:xfrm>
        </p:grpSpPr>
        <p:pic>
          <p:nvPicPr>
            <p:cNvPr id="25" name="object 4">
              <a:extLst>
                <a:ext uri="{FF2B5EF4-FFF2-40B4-BE49-F238E27FC236}">
                  <a16:creationId xmlns:a16="http://schemas.microsoft.com/office/drawing/2014/main" id="{14C66F9E-56DC-8D26-429C-3A26D2C70737}"/>
                </a:ext>
              </a:extLst>
            </p:cNvPr>
            <p:cNvPicPr/>
            <p:nvPr/>
          </p:nvPicPr>
          <p:blipFill>
            <a:blip r:embed="rId2" cstate="print"/>
            <a:stretch>
              <a:fillRect/>
            </a:stretch>
          </p:blipFill>
          <p:spPr>
            <a:xfrm>
              <a:off x="3115917" y="157749"/>
              <a:ext cx="2899840" cy="2191436"/>
            </a:xfrm>
            <a:prstGeom prst="rect">
              <a:avLst/>
            </a:prstGeom>
          </p:spPr>
        </p:pic>
        <p:sp>
          <p:nvSpPr>
            <p:cNvPr id="26" name="object 5">
              <a:extLst>
                <a:ext uri="{FF2B5EF4-FFF2-40B4-BE49-F238E27FC236}">
                  <a16:creationId xmlns:a16="http://schemas.microsoft.com/office/drawing/2014/main" id="{5DE7C4B0-C6F1-9A34-AAAA-4DEB6A079048}"/>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27" name="object 6">
              <a:extLst>
                <a:ext uri="{FF2B5EF4-FFF2-40B4-BE49-F238E27FC236}">
                  <a16:creationId xmlns:a16="http://schemas.microsoft.com/office/drawing/2014/main" id="{9E352DA5-A0AE-D30D-53DD-28776697FADB}"/>
                </a:ext>
              </a:extLst>
            </p:cNvPr>
            <p:cNvPicPr/>
            <p:nvPr/>
          </p:nvPicPr>
          <p:blipFill>
            <a:blip r:embed="rId3" cstate="print"/>
            <a:stretch>
              <a:fillRect/>
            </a:stretch>
          </p:blipFill>
          <p:spPr>
            <a:xfrm>
              <a:off x="0" y="1"/>
              <a:ext cx="4038599" cy="3802099"/>
            </a:xfrm>
            <a:prstGeom prst="rect">
              <a:avLst/>
            </a:prstGeom>
          </p:spPr>
        </p:pic>
      </p:grpSp>
      <p:pic>
        <p:nvPicPr>
          <p:cNvPr id="28" name="object 2">
            <a:extLst>
              <a:ext uri="{FF2B5EF4-FFF2-40B4-BE49-F238E27FC236}">
                <a16:creationId xmlns:a16="http://schemas.microsoft.com/office/drawing/2014/main" id="{12F7D2B4-40AD-6345-CF40-0221A09473AC}"/>
              </a:ext>
            </a:extLst>
          </p:cNvPr>
          <p:cNvPicPr/>
          <p:nvPr/>
        </p:nvPicPr>
        <p:blipFill>
          <a:blip r:embed="rId4" cstate="print"/>
          <a:stretch>
            <a:fillRect/>
          </a:stretch>
        </p:blipFill>
        <p:spPr>
          <a:xfrm>
            <a:off x="-10469" y="4200536"/>
            <a:ext cx="3010125" cy="2150260"/>
          </a:xfrm>
          <a:prstGeom prst="rect">
            <a:avLst/>
          </a:prstGeom>
        </p:spPr>
      </p:pic>
      <p:sp>
        <p:nvSpPr>
          <p:cNvPr id="36" name="TextBox 35">
            <a:extLst>
              <a:ext uri="{FF2B5EF4-FFF2-40B4-BE49-F238E27FC236}">
                <a16:creationId xmlns:a16="http://schemas.microsoft.com/office/drawing/2014/main" id="{AEEA93D3-09FB-52F2-71E9-536E41D99AC2}"/>
              </a:ext>
            </a:extLst>
          </p:cNvPr>
          <p:cNvSpPr txBox="1"/>
          <p:nvPr/>
        </p:nvSpPr>
        <p:spPr>
          <a:xfrm>
            <a:off x="9262547" y="443649"/>
            <a:ext cx="1854931" cy="523220"/>
          </a:xfrm>
          <a:prstGeom prst="rect">
            <a:avLst/>
          </a:prstGeom>
          <a:noFill/>
        </p:spPr>
        <p:txBody>
          <a:bodyPr wrap="none" rtlCol="0">
            <a:spAutoFit/>
          </a:bodyPr>
          <a:lstStyle/>
          <a:p>
            <a:r>
              <a:rPr lang="en-US" sz="2800" spc="-5" dirty="0"/>
              <a:t>References</a:t>
            </a:r>
            <a:endParaRPr lang="en-US" sz="2800" dirty="0"/>
          </a:p>
        </p:txBody>
      </p:sp>
      <p:pic>
        <p:nvPicPr>
          <p:cNvPr id="14" name="object 27">
            <a:extLst>
              <a:ext uri="{FF2B5EF4-FFF2-40B4-BE49-F238E27FC236}">
                <a16:creationId xmlns:a16="http://schemas.microsoft.com/office/drawing/2014/main" id="{9A98422F-BAC7-9170-6030-7D3D6D12F2F9}"/>
              </a:ext>
            </a:extLst>
          </p:cNvPr>
          <p:cNvPicPr/>
          <p:nvPr/>
        </p:nvPicPr>
        <p:blipFill>
          <a:blip r:embed="rId5" cstate="print"/>
          <a:stretch>
            <a:fillRect/>
          </a:stretch>
        </p:blipFill>
        <p:spPr>
          <a:xfrm>
            <a:off x="777034" y="4650092"/>
            <a:ext cx="1769231" cy="1605229"/>
          </a:xfrm>
          <a:prstGeom prst="rect">
            <a:avLst/>
          </a:prstGeom>
        </p:spPr>
      </p:pic>
      <p:sp>
        <p:nvSpPr>
          <p:cNvPr id="5" name="object 8">
            <a:extLst>
              <a:ext uri="{FF2B5EF4-FFF2-40B4-BE49-F238E27FC236}">
                <a16:creationId xmlns:a16="http://schemas.microsoft.com/office/drawing/2014/main" id="{47EAEAB2-A69A-9F55-3746-59793F065054}"/>
              </a:ext>
            </a:extLst>
          </p:cNvPr>
          <p:cNvSpPr/>
          <p:nvPr/>
        </p:nvSpPr>
        <p:spPr>
          <a:xfrm>
            <a:off x="10876991" y="5517232"/>
            <a:ext cx="1307224" cy="1376096"/>
          </a:xfrm>
          <a:custGeom>
            <a:avLst/>
            <a:gdLst/>
            <a:ahLst/>
            <a:cxnLst/>
            <a:rect l="l" t="t" r="r" b="b"/>
            <a:pathLst>
              <a:path w="3073400" h="3235325">
                <a:moveTo>
                  <a:pt x="3072931" y="0"/>
                </a:moveTo>
                <a:lnTo>
                  <a:pt x="3072931" y="3234729"/>
                </a:lnTo>
                <a:lnTo>
                  <a:pt x="0" y="3234729"/>
                </a:lnTo>
                <a:lnTo>
                  <a:pt x="3072931" y="0"/>
                </a:lnTo>
                <a:close/>
              </a:path>
            </a:pathLst>
          </a:custGeom>
          <a:solidFill>
            <a:srgbClr val="03989D">
              <a:alpha val="40779"/>
            </a:srgbClr>
          </a:solidFill>
        </p:spPr>
        <p:txBody>
          <a:bodyPr wrap="square" lIns="0" tIns="0" rIns="0" bIns="0" rtlCol="0"/>
          <a:lstStyle/>
          <a:p>
            <a:endParaRPr dirty="0"/>
          </a:p>
        </p:txBody>
      </p:sp>
      <p:sp>
        <p:nvSpPr>
          <p:cNvPr id="2" name="TextBox 1">
            <a:extLst>
              <a:ext uri="{FF2B5EF4-FFF2-40B4-BE49-F238E27FC236}">
                <a16:creationId xmlns:a16="http://schemas.microsoft.com/office/drawing/2014/main" id="{612D2DEE-1ACF-FEE1-FAE6-6A23E8BFA4AF}"/>
              </a:ext>
            </a:extLst>
          </p:cNvPr>
          <p:cNvSpPr txBox="1"/>
          <p:nvPr/>
        </p:nvSpPr>
        <p:spPr>
          <a:xfrm>
            <a:off x="3023253" y="6429333"/>
            <a:ext cx="5324400" cy="369332"/>
          </a:xfrm>
          <a:prstGeom prst="rect">
            <a:avLst/>
          </a:prstGeom>
          <a:noFill/>
        </p:spPr>
        <p:txBody>
          <a:bodyPr wrap="square" rtlCol="0">
            <a:spAutoFit/>
          </a:bodyPr>
          <a:lstStyle/>
          <a:p>
            <a:r>
              <a:rPr lang="en-US" dirty="0">
                <a:solidFill>
                  <a:schemeClr val="tx2">
                    <a:lumMod val="50000"/>
                  </a:schemeClr>
                </a:solidFill>
              </a:rPr>
              <a:t>IT20659226  | </a:t>
            </a:r>
            <a:r>
              <a:rPr lang="en-US" dirty="0" err="1">
                <a:solidFill>
                  <a:schemeClr val="tx2">
                    <a:lumMod val="50000"/>
                  </a:schemeClr>
                </a:solidFill>
              </a:rPr>
              <a:t>M.G.K.Chethani</a:t>
            </a:r>
            <a:r>
              <a:rPr lang="en-US" dirty="0">
                <a:solidFill>
                  <a:schemeClr val="tx2">
                    <a:lumMod val="50000"/>
                  </a:schemeClr>
                </a:solidFill>
              </a:rPr>
              <a:t> | TMP-2023-24-001</a:t>
            </a:r>
          </a:p>
        </p:txBody>
      </p:sp>
      <p:sp>
        <p:nvSpPr>
          <p:cNvPr id="6" name="TextBox 5">
            <a:extLst>
              <a:ext uri="{FF2B5EF4-FFF2-40B4-BE49-F238E27FC236}">
                <a16:creationId xmlns:a16="http://schemas.microsoft.com/office/drawing/2014/main" id="{A547ACCB-383E-7FD6-BF58-0D343D6E624F}"/>
              </a:ext>
            </a:extLst>
          </p:cNvPr>
          <p:cNvSpPr txBox="1"/>
          <p:nvPr/>
        </p:nvSpPr>
        <p:spPr>
          <a:xfrm>
            <a:off x="2140360" y="1256891"/>
            <a:ext cx="8736631" cy="3970318"/>
          </a:xfrm>
          <a:prstGeom prst="rect">
            <a:avLst/>
          </a:prstGeom>
          <a:noFill/>
        </p:spPr>
        <p:txBody>
          <a:bodyPr wrap="square">
            <a:spAutoFit/>
          </a:bodyPr>
          <a:lstStyle/>
          <a:p>
            <a:r>
              <a:rPr lang="en-US" dirty="0">
                <a:solidFill>
                  <a:srgbClr val="374151"/>
                </a:solidFill>
                <a:latin typeface="Söhne"/>
              </a:rPr>
              <a:t>[1] </a:t>
            </a:r>
            <a:r>
              <a:rPr lang="en-US" b="0" i="0" dirty="0" err="1">
                <a:solidFill>
                  <a:srgbClr val="374151"/>
                </a:solidFill>
                <a:effectLst/>
                <a:latin typeface="Söhne"/>
              </a:rPr>
              <a:t>Ghayvat</a:t>
            </a:r>
            <a:r>
              <a:rPr lang="en-US" b="0" i="0" dirty="0">
                <a:solidFill>
                  <a:srgbClr val="374151"/>
                </a:solidFill>
                <a:effectLst/>
                <a:latin typeface="Söhne"/>
              </a:rPr>
              <a:t>, H., Al-</a:t>
            </a:r>
            <a:r>
              <a:rPr lang="en-US" b="0" i="0" dirty="0" err="1">
                <a:solidFill>
                  <a:srgbClr val="374151"/>
                </a:solidFill>
                <a:effectLst/>
                <a:latin typeface="Söhne"/>
              </a:rPr>
              <a:t>Sharabi</a:t>
            </a:r>
            <a:r>
              <a:rPr lang="en-US" b="0" i="0" dirty="0">
                <a:solidFill>
                  <a:srgbClr val="374151"/>
                </a:solidFill>
                <a:effectLst/>
                <a:latin typeface="Söhne"/>
              </a:rPr>
              <a:t>, M., &amp; Mukhopadhyay, S. C. (2017). Ontology-based knowledge representation for smart agriculture. IEEE Transactions on Industrial Informatics, 13(6), 3172-3180</a:t>
            </a:r>
          </a:p>
          <a:p>
            <a:endParaRPr lang="en-US" dirty="0">
              <a:solidFill>
                <a:srgbClr val="374151"/>
              </a:solidFill>
              <a:latin typeface="Söhne"/>
            </a:endParaRPr>
          </a:p>
          <a:p>
            <a:r>
              <a:rPr lang="en-US" dirty="0">
                <a:solidFill>
                  <a:srgbClr val="374151"/>
                </a:solidFill>
                <a:latin typeface="Söhne"/>
              </a:rPr>
              <a:t>[2]</a:t>
            </a:r>
            <a:r>
              <a:rPr lang="en-US" b="0" i="0" dirty="0">
                <a:solidFill>
                  <a:srgbClr val="374151"/>
                </a:solidFill>
                <a:effectLst/>
                <a:latin typeface="Söhne"/>
              </a:rPr>
              <a:t> </a:t>
            </a:r>
            <a:r>
              <a:rPr lang="en-US" b="0" i="0" dirty="0" err="1">
                <a:solidFill>
                  <a:srgbClr val="374151"/>
                </a:solidFill>
                <a:effectLst/>
                <a:latin typeface="Söhne"/>
              </a:rPr>
              <a:t>Nauta</a:t>
            </a:r>
            <a:r>
              <a:rPr lang="en-US" b="0" i="0" dirty="0">
                <a:solidFill>
                  <a:srgbClr val="374151"/>
                </a:solidFill>
                <a:effectLst/>
                <a:latin typeface="Söhne"/>
              </a:rPr>
              <a:t>, M. J., Borne, J. J. G. C., Berg, P., &amp; </a:t>
            </a:r>
            <a:r>
              <a:rPr lang="en-US" b="0" i="0" dirty="0" err="1">
                <a:solidFill>
                  <a:srgbClr val="374151"/>
                </a:solidFill>
                <a:effectLst/>
                <a:latin typeface="Söhne"/>
              </a:rPr>
              <a:t>Klei</a:t>
            </a:r>
            <a:r>
              <a:rPr lang="en-US" b="0" i="0" dirty="0">
                <a:solidFill>
                  <a:srgbClr val="374151"/>
                </a:solidFill>
                <a:effectLst/>
                <a:latin typeface="Söhne"/>
              </a:rPr>
              <a:t>, L. (2015). Development of an ontology for cattle disease and associated phenotypes. The 6th International Conference on Biomedical Ontology (ICBO-2015), CEUR Workshop Proceedings</a:t>
            </a:r>
          </a:p>
          <a:p>
            <a:endParaRPr lang="en-US" dirty="0">
              <a:solidFill>
                <a:srgbClr val="374151"/>
              </a:solidFill>
              <a:latin typeface="Söhne"/>
            </a:endParaRPr>
          </a:p>
          <a:p>
            <a:r>
              <a:rPr lang="en-US" dirty="0">
                <a:solidFill>
                  <a:srgbClr val="374151"/>
                </a:solidFill>
                <a:latin typeface="Söhne"/>
              </a:rPr>
              <a:t>[3]</a:t>
            </a:r>
            <a:r>
              <a:rPr lang="en-US" b="0" i="0" dirty="0">
                <a:solidFill>
                  <a:srgbClr val="374151"/>
                </a:solidFill>
                <a:effectLst/>
                <a:latin typeface="Söhne"/>
              </a:rPr>
              <a:t> Thomas, J., &amp; Stiles, J. (2013). Ontology-based decision support system for diagnosis and treatment of cattle diseases. Computers in Industry, 64(6), 756-767</a:t>
            </a:r>
          </a:p>
          <a:p>
            <a:endParaRPr lang="en-US" dirty="0">
              <a:solidFill>
                <a:srgbClr val="374151"/>
              </a:solidFill>
              <a:latin typeface="Söhne"/>
            </a:endParaRPr>
          </a:p>
          <a:p>
            <a:r>
              <a:rPr lang="en-US" dirty="0">
                <a:solidFill>
                  <a:srgbClr val="374151"/>
                </a:solidFill>
                <a:latin typeface="Söhne"/>
              </a:rPr>
              <a:t>[4] </a:t>
            </a:r>
            <a:r>
              <a:rPr lang="en-US" b="0" i="0" dirty="0" err="1">
                <a:solidFill>
                  <a:srgbClr val="374151"/>
                </a:solidFill>
                <a:effectLst/>
                <a:latin typeface="Söhne"/>
              </a:rPr>
              <a:t>Krithivasan</a:t>
            </a:r>
            <a:r>
              <a:rPr lang="en-US" b="0" i="0" dirty="0">
                <a:solidFill>
                  <a:srgbClr val="374151"/>
                </a:solidFill>
                <a:effectLst/>
                <a:latin typeface="Söhne"/>
              </a:rPr>
              <a:t>, R., Venkatesan, R., &amp; Samy, S. G. (2019). Ontology-based diagnosis and management of cattle skin diseases using machine learning. Computers in Biology and Medicine, 109, 173-182.</a:t>
            </a:r>
            <a:endParaRPr lang="en-US" dirty="0"/>
          </a:p>
        </p:txBody>
      </p:sp>
    </p:spTree>
    <p:extLst>
      <p:ext uri="{BB962C8B-B14F-4D97-AF65-F5344CB8AC3E}">
        <p14:creationId xmlns:p14="http://schemas.microsoft.com/office/powerpoint/2010/main" val="1361467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8">
            <a:extLst>
              <a:ext uri="{FF2B5EF4-FFF2-40B4-BE49-F238E27FC236}">
                <a16:creationId xmlns:a16="http://schemas.microsoft.com/office/drawing/2014/main" id="{A1654363-21BF-29D5-18CF-64FA498F3124}"/>
              </a:ext>
            </a:extLst>
          </p:cNvPr>
          <p:cNvSpPr txBox="1">
            <a:spLocks/>
          </p:cNvSpPr>
          <p:nvPr/>
        </p:nvSpPr>
        <p:spPr>
          <a:xfrm>
            <a:off x="4438444" y="491226"/>
            <a:ext cx="5333365" cy="856615"/>
          </a:xfrm>
          <a:prstGeom prst="rect">
            <a:avLst/>
          </a:prstGeom>
        </p:spPr>
        <p:txBody>
          <a:bodyPr vert="horz" wrap="square" lIns="0" tIns="12700"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0"/>
              </a:spcBef>
            </a:pPr>
            <a:r>
              <a:rPr lang="en-US" sz="5450" b="1" spc="-5" dirty="0">
                <a:latin typeface="Arial"/>
                <a:cs typeface="Arial"/>
              </a:rPr>
              <a:t>INTRODUCTION</a:t>
            </a:r>
            <a:endParaRPr lang="en-US" sz="5450" dirty="0">
              <a:latin typeface="Arial"/>
              <a:cs typeface="Arial"/>
            </a:endParaRPr>
          </a:p>
        </p:txBody>
      </p:sp>
      <p:grpSp>
        <p:nvGrpSpPr>
          <p:cNvPr id="5" name="object 6">
            <a:extLst>
              <a:ext uri="{FF2B5EF4-FFF2-40B4-BE49-F238E27FC236}">
                <a16:creationId xmlns:a16="http://schemas.microsoft.com/office/drawing/2014/main" id="{19D6D8FC-6254-4A0B-2363-98C44EFB8532}"/>
              </a:ext>
            </a:extLst>
          </p:cNvPr>
          <p:cNvGrpSpPr/>
          <p:nvPr/>
        </p:nvGrpSpPr>
        <p:grpSpPr>
          <a:xfrm>
            <a:off x="15420" y="154740"/>
            <a:ext cx="3707884" cy="2348880"/>
            <a:chOff x="0" y="0"/>
            <a:chExt cx="6015757" cy="3810877"/>
          </a:xfrm>
        </p:grpSpPr>
        <p:pic>
          <p:nvPicPr>
            <p:cNvPr id="6" name="object 7">
              <a:extLst>
                <a:ext uri="{FF2B5EF4-FFF2-40B4-BE49-F238E27FC236}">
                  <a16:creationId xmlns:a16="http://schemas.microsoft.com/office/drawing/2014/main" id="{84C44223-A885-76EF-7D2F-A5EB092BD254}"/>
                </a:ext>
              </a:extLst>
            </p:cNvPr>
            <p:cNvPicPr/>
            <p:nvPr/>
          </p:nvPicPr>
          <p:blipFill>
            <a:blip r:embed="rId2" cstate="print"/>
            <a:stretch>
              <a:fillRect/>
            </a:stretch>
          </p:blipFill>
          <p:spPr>
            <a:xfrm>
              <a:off x="3115917" y="166524"/>
              <a:ext cx="2899840" cy="2191436"/>
            </a:xfrm>
            <a:prstGeom prst="rect">
              <a:avLst/>
            </a:prstGeom>
          </p:spPr>
        </p:pic>
        <p:sp>
          <p:nvSpPr>
            <p:cNvPr id="7" name="object 8">
              <a:extLst>
                <a:ext uri="{FF2B5EF4-FFF2-40B4-BE49-F238E27FC236}">
                  <a16:creationId xmlns:a16="http://schemas.microsoft.com/office/drawing/2014/main" id="{0D151491-AD94-A07A-F866-05FC60B8F367}"/>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9">
              <a:extLst>
                <a:ext uri="{FF2B5EF4-FFF2-40B4-BE49-F238E27FC236}">
                  <a16:creationId xmlns:a16="http://schemas.microsoft.com/office/drawing/2014/main" id="{4C9FC80B-6584-4A7E-857A-E26D154B61CA}"/>
                </a:ext>
              </a:extLst>
            </p:cNvPr>
            <p:cNvPicPr/>
            <p:nvPr/>
          </p:nvPicPr>
          <p:blipFill>
            <a:blip r:embed="rId3" cstate="print"/>
            <a:stretch>
              <a:fillRect/>
            </a:stretch>
          </p:blipFill>
          <p:spPr>
            <a:xfrm>
              <a:off x="0" y="0"/>
              <a:ext cx="4038599" cy="3810877"/>
            </a:xfrm>
            <a:prstGeom prst="rect">
              <a:avLst/>
            </a:prstGeom>
          </p:spPr>
        </p:pic>
      </p:grpSp>
      <p:pic>
        <p:nvPicPr>
          <p:cNvPr id="10" name="object 15">
            <a:extLst>
              <a:ext uri="{FF2B5EF4-FFF2-40B4-BE49-F238E27FC236}">
                <a16:creationId xmlns:a16="http://schemas.microsoft.com/office/drawing/2014/main" id="{81F9AE64-8E9A-B1AE-C6C1-7EB24E4DD697}"/>
              </a:ext>
            </a:extLst>
          </p:cNvPr>
          <p:cNvPicPr/>
          <p:nvPr/>
        </p:nvPicPr>
        <p:blipFill rotWithShape="1">
          <a:blip r:embed="rId4" cstate="print"/>
          <a:srcRect r="52167"/>
          <a:stretch/>
        </p:blipFill>
        <p:spPr>
          <a:xfrm>
            <a:off x="106900" y="2355315"/>
            <a:ext cx="2604724" cy="3998132"/>
          </a:xfrm>
          <a:prstGeom prst="rect">
            <a:avLst/>
          </a:prstGeom>
        </p:spPr>
      </p:pic>
      <p:pic>
        <p:nvPicPr>
          <p:cNvPr id="11" name="object 13">
            <a:extLst>
              <a:ext uri="{FF2B5EF4-FFF2-40B4-BE49-F238E27FC236}">
                <a16:creationId xmlns:a16="http://schemas.microsoft.com/office/drawing/2014/main" id="{1B68A12B-64D9-E5DB-214A-A3A99149881E}"/>
              </a:ext>
            </a:extLst>
          </p:cNvPr>
          <p:cNvPicPr/>
          <p:nvPr/>
        </p:nvPicPr>
        <p:blipFill>
          <a:blip r:embed="rId5" cstate="print"/>
          <a:stretch>
            <a:fillRect/>
          </a:stretch>
        </p:blipFill>
        <p:spPr>
          <a:xfrm>
            <a:off x="15420" y="3264530"/>
            <a:ext cx="2063552" cy="3159027"/>
          </a:xfrm>
          <a:prstGeom prst="rect">
            <a:avLst/>
          </a:prstGeom>
        </p:spPr>
      </p:pic>
      <p:sp>
        <p:nvSpPr>
          <p:cNvPr id="13" name="object 4">
            <a:extLst>
              <a:ext uri="{FF2B5EF4-FFF2-40B4-BE49-F238E27FC236}">
                <a16:creationId xmlns:a16="http://schemas.microsoft.com/office/drawing/2014/main" id="{2F8C178A-45F6-C53E-66F4-E2DCF7A4828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3" name="TextBox 2">
            <a:extLst>
              <a:ext uri="{FF2B5EF4-FFF2-40B4-BE49-F238E27FC236}">
                <a16:creationId xmlns:a16="http://schemas.microsoft.com/office/drawing/2014/main" id="{3BEB4C3D-C181-16F6-FAC0-EA9AE748E6EF}"/>
              </a:ext>
            </a:extLst>
          </p:cNvPr>
          <p:cNvSpPr txBox="1"/>
          <p:nvPr/>
        </p:nvSpPr>
        <p:spPr>
          <a:xfrm>
            <a:off x="1271464" y="2136338"/>
            <a:ext cx="9610813" cy="2308324"/>
          </a:xfrm>
          <a:prstGeom prst="rect">
            <a:avLst/>
          </a:prstGeom>
          <a:noFill/>
        </p:spPr>
        <p:txBody>
          <a:bodyPr wrap="square">
            <a:spAutoFit/>
          </a:bodyPr>
          <a:lstStyle/>
          <a:p>
            <a:pPr algn="just"/>
            <a:r>
              <a:rPr lang="en-GB" sz="1800" dirty="0"/>
              <a:t>In the dynamic landscape of veterinary medicine, technological innovations have emerged as crucial tools for addressing the challenges faced by livestock industries. In this context, our research endeavours to revolutionize the diagnosis and management of cattle skin diseases through the integration of advanced technologies and domain-specific knowledge. Our research topic, "Application of Ontology-Based Veterinary Information Extraction for Cattle Skin Disease Diagnosis," encapsulates a multidimensional approach that harnesses the power of artificial intelligence (AI) and ontology-based information extraction to enhance the understanding and handling of cattle skin diseases.</a:t>
            </a:r>
          </a:p>
        </p:txBody>
      </p:sp>
      <p:pic>
        <p:nvPicPr>
          <p:cNvPr id="2" name="Picture 1" descr="A green cow with white text&#10;&#10;Description automatically generated">
            <a:extLst>
              <a:ext uri="{FF2B5EF4-FFF2-40B4-BE49-F238E27FC236}">
                <a16:creationId xmlns:a16="http://schemas.microsoft.com/office/drawing/2014/main" id="{C08312E4-ADDB-FA86-B6C8-EA7D2163F2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2036" y="491226"/>
            <a:ext cx="1293204" cy="13282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63661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1B7E2D9-EB2E-0516-C57F-D4967976BA16}"/>
              </a:ext>
            </a:extLst>
          </p:cNvPr>
          <p:cNvSpPr txBox="1"/>
          <p:nvPr/>
        </p:nvSpPr>
        <p:spPr>
          <a:xfrm>
            <a:off x="1501745" y="2531449"/>
            <a:ext cx="7546583" cy="1478353"/>
          </a:xfrm>
          <a:prstGeom prst="rect">
            <a:avLst/>
          </a:prstGeom>
          <a:noFill/>
        </p:spPr>
        <p:txBody>
          <a:bodyPr wrap="square" rtlCol="0">
            <a:spAutoFit/>
          </a:bodyPr>
          <a:lstStyle/>
          <a:p>
            <a:pPr marL="285750" indent="-285750">
              <a:lnSpc>
                <a:spcPct val="150000"/>
              </a:lnSpc>
              <a:spcBef>
                <a:spcPct val="20000"/>
              </a:spcBef>
              <a:buFont typeface="Arial" panose="020B0604020202020204" pitchFamily="34" charset="0"/>
              <a:buChar char="•"/>
            </a:pPr>
            <a:r>
              <a:rPr lang="en-GB" sz="3200" dirty="0"/>
              <a:t>AI-Driven Smart Assistant for Cattle Skin Diseases</a:t>
            </a:r>
            <a:endParaRPr lang="en-US" sz="3200" dirty="0"/>
          </a:p>
        </p:txBody>
      </p:sp>
      <p:sp>
        <p:nvSpPr>
          <p:cNvPr id="14" name="TextBox 13">
            <a:extLst>
              <a:ext uri="{FF2B5EF4-FFF2-40B4-BE49-F238E27FC236}">
                <a16:creationId xmlns:a16="http://schemas.microsoft.com/office/drawing/2014/main" id="{241C9D2A-2E6F-ACBB-E1E1-1C1BE2123B42}"/>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IT20299552  | Rubasinghe L.M | TMP-2023-24-001</a:t>
            </a:r>
          </a:p>
        </p:txBody>
      </p:sp>
      <p:sp>
        <p:nvSpPr>
          <p:cNvPr id="19" name="Title 4">
            <a:extLst>
              <a:ext uri="{FF2B5EF4-FFF2-40B4-BE49-F238E27FC236}">
                <a16:creationId xmlns:a16="http://schemas.microsoft.com/office/drawing/2014/main" id="{1AE6C876-63EC-9013-E56F-761B880AD0C1}"/>
              </a:ext>
            </a:extLst>
          </p:cNvPr>
          <p:cNvSpPr txBox="1">
            <a:spLocks/>
          </p:cNvSpPr>
          <p:nvPr/>
        </p:nvSpPr>
        <p:spPr>
          <a:xfrm>
            <a:off x="2279880" y="393716"/>
            <a:ext cx="6643401" cy="681038"/>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b="1" dirty="0">
                <a:latin typeface="Adobe Devanagari"/>
              </a:rPr>
              <a:t>IT20299552|Rubasinghe L.M</a:t>
            </a:r>
          </a:p>
        </p:txBody>
      </p:sp>
      <p:sp>
        <p:nvSpPr>
          <p:cNvPr id="20" name="Text Placeholder 5">
            <a:extLst>
              <a:ext uri="{FF2B5EF4-FFF2-40B4-BE49-F238E27FC236}">
                <a16:creationId xmlns:a16="http://schemas.microsoft.com/office/drawing/2014/main" id="{D497A128-B86B-C406-CAFC-0C2AAC99EEA1}"/>
              </a:ext>
            </a:extLst>
          </p:cNvPr>
          <p:cNvSpPr txBox="1">
            <a:spLocks/>
          </p:cNvSpPr>
          <p:nvPr/>
        </p:nvSpPr>
        <p:spPr>
          <a:xfrm>
            <a:off x="2313416" y="1074754"/>
            <a:ext cx="6251738" cy="868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Bachelor of Science (Hons) in Information Technology </a:t>
            </a:r>
          </a:p>
          <a:p>
            <a:pPr marL="0" indent="0">
              <a:buNone/>
            </a:pPr>
            <a:r>
              <a:rPr lang="en-US" sz="2000" dirty="0"/>
              <a:t>Specializing in Information Technology</a:t>
            </a:r>
          </a:p>
        </p:txBody>
      </p:sp>
      <p:grpSp>
        <p:nvGrpSpPr>
          <p:cNvPr id="21" name="object 6">
            <a:extLst>
              <a:ext uri="{FF2B5EF4-FFF2-40B4-BE49-F238E27FC236}">
                <a16:creationId xmlns:a16="http://schemas.microsoft.com/office/drawing/2014/main" id="{14BF5C5C-59CC-2C52-7608-DC8F513EB8B4}"/>
              </a:ext>
            </a:extLst>
          </p:cNvPr>
          <p:cNvGrpSpPr/>
          <p:nvPr/>
        </p:nvGrpSpPr>
        <p:grpSpPr>
          <a:xfrm>
            <a:off x="15421" y="154741"/>
            <a:ext cx="2048131" cy="1297455"/>
            <a:chOff x="0" y="0"/>
            <a:chExt cx="6015757" cy="3810877"/>
          </a:xfrm>
        </p:grpSpPr>
        <p:pic>
          <p:nvPicPr>
            <p:cNvPr id="22" name="object 7">
              <a:extLst>
                <a:ext uri="{FF2B5EF4-FFF2-40B4-BE49-F238E27FC236}">
                  <a16:creationId xmlns:a16="http://schemas.microsoft.com/office/drawing/2014/main" id="{B5EE70BF-6E43-D5D0-E957-15F8AFFF2A75}"/>
                </a:ext>
              </a:extLst>
            </p:cNvPr>
            <p:cNvPicPr/>
            <p:nvPr/>
          </p:nvPicPr>
          <p:blipFill>
            <a:blip r:embed="rId2" cstate="print"/>
            <a:stretch>
              <a:fillRect/>
            </a:stretch>
          </p:blipFill>
          <p:spPr>
            <a:xfrm>
              <a:off x="3115917" y="166524"/>
              <a:ext cx="2899840" cy="2191436"/>
            </a:xfrm>
            <a:prstGeom prst="rect">
              <a:avLst/>
            </a:prstGeom>
          </p:spPr>
        </p:pic>
        <p:sp>
          <p:nvSpPr>
            <p:cNvPr id="23" name="object 8">
              <a:extLst>
                <a:ext uri="{FF2B5EF4-FFF2-40B4-BE49-F238E27FC236}">
                  <a16:creationId xmlns:a16="http://schemas.microsoft.com/office/drawing/2014/main" id="{193C363F-50B0-F69B-DDFE-588AF92857C9}"/>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24" name="object 9">
              <a:extLst>
                <a:ext uri="{FF2B5EF4-FFF2-40B4-BE49-F238E27FC236}">
                  <a16:creationId xmlns:a16="http://schemas.microsoft.com/office/drawing/2014/main" id="{F8053B9A-0DC5-50A1-818A-16B1A63CED96}"/>
                </a:ext>
              </a:extLst>
            </p:cNvPr>
            <p:cNvPicPr/>
            <p:nvPr/>
          </p:nvPicPr>
          <p:blipFill>
            <a:blip r:embed="rId3" cstate="print"/>
            <a:stretch>
              <a:fillRect/>
            </a:stretch>
          </p:blipFill>
          <p:spPr>
            <a:xfrm>
              <a:off x="0" y="0"/>
              <a:ext cx="4038599" cy="3810877"/>
            </a:xfrm>
            <a:prstGeom prst="rect">
              <a:avLst/>
            </a:prstGeom>
          </p:spPr>
        </p:pic>
      </p:grpSp>
      <p:pic>
        <p:nvPicPr>
          <p:cNvPr id="25" name="object 15">
            <a:extLst>
              <a:ext uri="{FF2B5EF4-FFF2-40B4-BE49-F238E27FC236}">
                <a16:creationId xmlns:a16="http://schemas.microsoft.com/office/drawing/2014/main" id="{79715D8C-2F04-A110-146F-A3DA91712288}"/>
              </a:ext>
            </a:extLst>
          </p:cNvPr>
          <p:cNvPicPr/>
          <p:nvPr/>
        </p:nvPicPr>
        <p:blipFill rotWithShape="1">
          <a:blip r:embed="rId4" cstate="print"/>
          <a:srcRect r="52167"/>
          <a:stretch/>
        </p:blipFill>
        <p:spPr>
          <a:xfrm>
            <a:off x="12442" y="3332103"/>
            <a:ext cx="1999058" cy="3068463"/>
          </a:xfrm>
          <a:prstGeom prst="rect">
            <a:avLst/>
          </a:prstGeom>
        </p:spPr>
      </p:pic>
      <p:pic>
        <p:nvPicPr>
          <p:cNvPr id="26" name="object 12">
            <a:extLst>
              <a:ext uri="{FF2B5EF4-FFF2-40B4-BE49-F238E27FC236}">
                <a16:creationId xmlns:a16="http://schemas.microsoft.com/office/drawing/2014/main" id="{C3D641F3-4FEA-13F2-CC51-C79A24E0026E}"/>
              </a:ext>
            </a:extLst>
          </p:cNvPr>
          <p:cNvPicPr/>
          <p:nvPr/>
        </p:nvPicPr>
        <p:blipFill>
          <a:blip r:embed="rId5" cstate="print"/>
          <a:stretch>
            <a:fillRect/>
          </a:stretch>
        </p:blipFill>
        <p:spPr>
          <a:xfrm>
            <a:off x="224527" y="4725144"/>
            <a:ext cx="1863025" cy="1508163"/>
          </a:xfrm>
          <a:prstGeom prst="rect">
            <a:avLst/>
          </a:prstGeom>
        </p:spPr>
      </p:pic>
      <p:sp>
        <p:nvSpPr>
          <p:cNvPr id="27" name="object 4">
            <a:extLst>
              <a:ext uri="{FF2B5EF4-FFF2-40B4-BE49-F238E27FC236}">
                <a16:creationId xmlns:a16="http://schemas.microsoft.com/office/drawing/2014/main" id="{E5C90B2C-F4C8-DE69-8531-7126F9FCF8F0}"/>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2" name="Picture 1" descr="A person in a blue shirt&#10;&#10;Description automatically generated">
            <a:extLst>
              <a:ext uri="{FF2B5EF4-FFF2-40B4-BE49-F238E27FC236}">
                <a16:creationId xmlns:a16="http://schemas.microsoft.com/office/drawing/2014/main" id="{B0F5410D-1B45-B186-14A8-87E8A14BC1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68833" y="0"/>
            <a:ext cx="1923167" cy="1787013"/>
          </a:xfrm>
          <a:prstGeom prst="rect">
            <a:avLst/>
          </a:prstGeom>
        </p:spPr>
      </p:pic>
    </p:spTree>
    <p:extLst>
      <p:ext uri="{BB962C8B-B14F-4D97-AF65-F5344CB8AC3E}">
        <p14:creationId xmlns:p14="http://schemas.microsoft.com/office/powerpoint/2010/main" val="3063582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6">
            <a:extLst>
              <a:ext uri="{FF2B5EF4-FFF2-40B4-BE49-F238E27FC236}">
                <a16:creationId xmlns:a16="http://schemas.microsoft.com/office/drawing/2014/main" id="{B2A0D1FA-27FA-4B93-402F-F84B02DF2C14}"/>
              </a:ext>
            </a:extLst>
          </p:cNvPr>
          <p:cNvGrpSpPr/>
          <p:nvPr/>
        </p:nvGrpSpPr>
        <p:grpSpPr>
          <a:xfrm>
            <a:off x="15420" y="154740"/>
            <a:ext cx="2696204" cy="1707998"/>
            <a:chOff x="0" y="0"/>
            <a:chExt cx="6015757" cy="3810877"/>
          </a:xfrm>
        </p:grpSpPr>
        <p:pic>
          <p:nvPicPr>
            <p:cNvPr id="3" name="object 7">
              <a:extLst>
                <a:ext uri="{FF2B5EF4-FFF2-40B4-BE49-F238E27FC236}">
                  <a16:creationId xmlns:a16="http://schemas.microsoft.com/office/drawing/2014/main" id="{6FC376CB-016B-7CF3-8FD1-5BE214125755}"/>
                </a:ext>
              </a:extLst>
            </p:cNvPr>
            <p:cNvPicPr/>
            <p:nvPr/>
          </p:nvPicPr>
          <p:blipFill>
            <a:blip r:embed="rId2" cstate="print"/>
            <a:stretch>
              <a:fillRect/>
            </a:stretch>
          </p:blipFill>
          <p:spPr>
            <a:xfrm>
              <a:off x="3115917" y="166524"/>
              <a:ext cx="2899840" cy="2191436"/>
            </a:xfrm>
            <a:prstGeom prst="rect">
              <a:avLst/>
            </a:prstGeom>
          </p:spPr>
        </p:pic>
        <p:sp>
          <p:nvSpPr>
            <p:cNvPr id="4" name="object 8">
              <a:extLst>
                <a:ext uri="{FF2B5EF4-FFF2-40B4-BE49-F238E27FC236}">
                  <a16:creationId xmlns:a16="http://schemas.microsoft.com/office/drawing/2014/main" id="{BFB6B95F-FAA5-1F0E-EAB5-E8E5FA0AB8B3}"/>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7" name="object 9">
              <a:extLst>
                <a:ext uri="{FF2B5EF4-FFF2-40B4-BE49-F238E27FC236}">
                  <a16:creationId xmlns:a16="http://schemas.microsoft.com/office/drawing/2014/main" id="{37BF6BBE-FA9D-ED9F-4037-1EE474F2746D}"/>
                </a:ext>
              </a:extLst>
            </p:cNvPr>
            <p:cNvPicPr/>
            <p:nvPr/>
          </p:nvPicPr>
          <p:blipFill>
            <a:blip r:embed="rId3" cstate="print"/>
            <a:stretch>
              <a:fillRect/>
            </a:stretch>
          </p:blipFill>
          <p:spPr>
            <a:xfrm>
              <a:off x="0" y="0"/>
              <a:ext cx="4038599" cy="3810877"/>
            </a:xfrm>
            <a:prstGeom prst="rect">
              <a:avLst/>
            </a:prstGeom>
          </p:spPr>
        </p:pic>
      </p:grpSp>
      <p:pic>
        <p:nvPicPr>
          <p:cNvPr id="8" name="object 15">
            <a:extLst>
              <a:ext uri="{FF2B5EF4-FFF2-40B4-BE49-F238E27FC236}">
                <a16:creationId xmlns:a16="http://schemas.microsoft.com/office/drawing/2014/main" id="{5A7B3651-4D2E-393D-7860-74A7E3498545}"/>
              </a:ext>
            </a:extLst>
          </p:cNvPr>
          <p:cNvPicPr/>
          <p:nvPr/>
        </p:nvPicPr>
        <p:blipFill rotWithShape="1">
          <a:blip r:embed="rId4" cstate="print"/>
          <a:srcRect r="52167"/>
          <a:stretch/>
        </p:blipFill>
        <p:spPr>
          <a:xfrm>
            <a:off x="21470" y="2852934"/>
            <a:ext cx="2280531" cy="3500511"/>
          </a:xfrm>
          <a:prstGeom prst="rect">
            <a:avLst/>
          </a:prstGeom>
        </p:spPr>
      </p:pic>
      <p:pic>
        <p:nvPicPr>
          <p:cNvPr id="9" name="object 11">
            <a:extLst>
              <a:ext uri="{FF2B5EF4-FFF2-40B4-BE49-F238E27FC236}">
                <a16:creationId xmlns:a16="http://schemas.microsoft.com/office/drawing/2014/main" id="{739ECFFA-ADBA-A1BF-5357-35278B561FC4}"/>
              </a:ext>
            </a:extLst>
          </p:cNvPr>
          <p:cNvPicPr/>
          <p:nvPr/>
        </p:nvPicPr>
        <p:blipFill>
          <a:blip r:embed="rId5" cstate="print"/>
          <a:stretch>
            <a:fillRect/>
          </a:stretch>
        </p:blipFill>
        <p:spPr>
          <a:xfrm>
            <a:off x="189389" y="3422089"/>
            <a:ext cx="2088924" cy="2870392"/>
          </a:xfrm>
          <a:prstGeom prst="rect">
            <a:avLst/>
          </a:prstGeom>
        </p:spPr>
      </p:pic>
      <p:sp>
        <p:nvSpPr>
          <p:cNvPr id="10" name="object 19">
            <a:extLst>
              <a:ext uri="{FF2B5EF4-FFF2-40B4-BE49-F238E27FC236}">
                <a16:creationId xmlns:a16="http://schemas.microsoft.com/office/drawing/2014/main" id="{85C06EBD-9597-D4F4-B646-882DE43110EE}"/>
              </a:ext>
            </a:extLst>
          </p:cNvPr>
          <p:cNvSpPr txBox="1">
            <a:spLocks noGrp="1"/>
          </p:cNvSpPr>
          <p:nvPr>
            <p:ph type="title"/>
          </p:nvPr>
        </p:nvSpPr>
        <p:spPr>
          <a:xfrm>
            <a:off x="5591944" y="394054"/>
            <a:ext cx="5803336" cy="504625"/>
          </a:xfrm>
          <a:prstGeom prst="rect">
            <a:avLst/>
          </a:prstGeom>
        </p:spPr>
        <p:txBody>
          <a:bodyPr vert="horz" wrap="square" lIns="0" tIns="12065" rIns="0" bIns="0" rtlCol="0">
            <a:spAutoFit/>
          </a:bodyPr>
          <a:lstStyle/>
          <a:p>
            <a:pPr marL="12700">
              <a:lnSpc>
                <a:spcPct val="100000"/>
              </a:lnSpc>
              <a:spcBef>
                <a:spcPts val="95"/>
              </a:spcBef>
            </a:pPr>
            <a:r>
              <a:rPr lang="en-US" sz="3200" b="1" dirty="0">
                <a:solidFill>
                  <a:schemeClr val="accent6"/>
                </a:solidFill>
              </a:rPr>
              <a:t>RESEARCH QUESTION</a:t>
            </a:r>
            <a:endParaRPr sz="3200" b="1" dirty="0">
              <a:solidFill>
                <a:schemeClr val="accent6"/>
              </a:solidFill>
            </a:endParaRPr>
          </a:p>
        </p:txBody>
      </p:sp>
      <p:sp>
        <p:nvSpPr>
          <p:cNvPr id="5" name="object 4">
            <a:extLst>
              <a:ext uri="{FF2B5EF4-FFF2-40B4-BE49-F238E27FC236}">
                <a16:creationId xmlns:a16="http://schemas.microsoft.com/office/drawing/2014/main" id="{F058937C-0A5D-ABC3-2A00-32C593E0023F}"/>
              </a:ext>
            </a:extLst>
          </p:cNvPr>
          <p:cNvSpPr/>
          <p:nvPr/>
        </p:nvSpPr>
        <p:spPr>
          <a:xfrm>
            <a:off x="2879543" y="1844376"/>
            <a:ext cx="8594632" cy="3344692"/>
          </a:xfrm>
          <a:custGeom>
            <a:avLst/>
            <a:gdLst/>
            <a:ahLst/>
            <a:cxnLst/>
            <a:rect l="l" t="t" r="r" b="b"/>
            <a:pathLst>
              <a:path w="7802880" h="3736975">
                <a:moveTo>
                  <a:pt x="0" y="622808"/>
                </a:moveTo>
                <a:lnTo>
                  <a:pt x="1874" y="574142"/>
                </a:lnTo>
                <a:lnTo>
                  <a:pt x="7404" y="526500"/>
                </a:lnTo>
                <a:lnTo>
                  <a:pt x="16451" y="480020"/>
                </a:lnTo>
                <a:lnTo>
                  <a:pt x="28877" y="434839"/>
                </a:lnTo>
                <a:lnTo>
                  <a:pt x="44543" y="391098"/>
                </a:lnTo>
                <a:lnTo>
                  <a:pt x="63311" y="348935"/>
                </a:lnTo>
                <a:lnTo>
                  <a:pt x="85042" y="308487"/>
                </a:lnTo>
                <a:lnTo>
                  <a:pt x="109598" y="269894"/>
                </a:lnTo>
                <a:lnTo>
                  <a:pt x="136840" y="233294"/>
                </a:lnTo>
                <a:lnTo>
                  <a:pt x="166629" y="198826"/>
                </a:lnTo>
                <a:lnTo>
                  <a:pt x="198826" y="166629"/>
                </a:lnTo>
                <a:lnTo>
                  <a:pt x="233294" y="136840"/>
                </a:lnTo>
                <a:lnTo>
                  <a:pt x="269894" y="109598"/>
                </a:lnTo>
                <a:lnTo>
                  <a:pt x="308487" y="85042"/>
                </a:lnTo>
                <a:lnTo>
                  <a:pt x="348935" y="63311"/>
                </a:lnTo>
                <a:lnTo>
                  <a:pt x="391098" y="44543"/>
                </a:lnTo>
                <a:lnTo>
                  <a:pt x="434839" y="28877"/>
                </a:lnTo>
                <a:lnTo>
                  <a:pt x="480020" y="16451"/>
                </a:lnTo>
                <a:lnTo>
                  <a:pt x="526500" y="7404"/>
                </a:lnTo>
                <a:lnTo>
                  <a:pt x="574142" y="1874"/>
                </a:lnTo>
                <a:lnTo>
                  <a:pt x="622807" y="0"/>
                </a:lnTo>
                <a:lnTo>
                  <a:pt x="7180071" y="0"/>
                </a:lnTo>
                <a:lnTo>
                  <a:pt x="7228737" y="1874"/>
                </a:lnTo>
                <a:lnTo>
                  <a:pt x="7276379" y="7404"/>
                </a:lnTo>
                <a:lnTo>
                  <a:pt x="7322859" y="16451"/>
                </a:lnTo>
                <a:lnTo>
                  <a:pt x="7368040" y="28877"/>
                </a:lnTo>
                <a:lnTo>
                  <a:pt x="7411781" y="44543"/>
                </a:lnTo>
                <a:lnTo>
                  <a:pt x="7453944" y="63311"/>
                </a:lnTo>
                <a:lnTo>
                  <a:pt x="7494392" y="85042"/>
                </a:lnTo>
                <a:lnTo>
                  <a:pt x="7532985" y="109598"/>
                </a:lnTo>
                <a:lnTo>
                  <a:pt x="7569585" y="136840"/>
                </a:lnTo>
                <a:lnTo>
                  <a:pt x="7604053" y="166629"/>
                </a:lnTo>
                <a:lnTo>
                  <a:pt x="7636250" y="198826"/>
                </a:lnTo>
                <a:lnTo>
                  <a:pt x="7666039" y="233294"/>
                </a:lnTo>
                <a:lnTo>
                  <a:pt x="7693281" y="269894"/>
                </a:lnTo>
                <a:lnTo>
                  <a:pt x="7717837" y="308487"/>
                </a:lnTo>
                <a:lnTo>
                  <a:pt x="7739568" y="348935"/>
                </a:lnTo>
                <a:lnTo>
                  <a:pt x="7758336" y="391098"/>
                </a:lnTo>
                <a:lnTo>
                  <a:pt x="7774002" y="434839"/>
                </a:lnTo>
                <a:lnTo>
                  <a:pt x="7786428" y="480020"/>
                </a:lnTo>
                <a:lnTo>
                  <a:pt x="7795475" y="526500"/>
                </a:lnTo>
                <a:lnTo>
                  <a:pt x="7801005" y="574142"/>
                </a:lnTo>
                <a:lnTo>
                  <a:pt x="7802879" y="622808"/>
                </a:lnTo>
                <a:lnTo>
                  <a:pt x="7802879" y="3114040"/>
                </a:lnTo>
                <a:lnTo>
                  <a:pt x="7801005" y="3162705"/>
                </a:lnTo>
                <a:lnTo>
                  <a:pt x="7795475" y="3210347"/>
                </a:lnTo>
                <a:lnTo>
                  <a:pt x="7786428" y="3256827"/>
                </a:lnTo>
                <a:lnTo>
                  <a:pt x="7774002" y="3302008"/>
                </a:lnTo>
                <a:lnTo>
                  <a:pt x="7758336" y="3345749"/>
                </a:lnTo>
                <a:lnTo>
                  <a:pt x="7739568" y="3387912"/>
                </a:lnTo>
                <a:lnTo>
                  <a:pt x="7717837" y="3428360"/>
                </a:lnTo>
                <a:lnTo>
                  <a:pt x="7693281" y="3466953"/>
                </a:lnTo>
                <a:lnTo>
                  <a:pt x="7666039" y="3503553"/>
                </a:lnTo>
                <a:lnTo>
                  <a:pt x="7636250" y="3538021"/>
                </a:lnTo>
                <a:lnTo>
                  <a:pt x="7604053" y="3570218"/>
                </a:lnTo>
                <a:lnTo>
                  <a:pt x="7569585" y="3600007"/>
                </a:lnTo>
                <a:lnTo>
                  <a:pt x="7532985" y="3627249"/>
                </a:lnTo>
                <a:lnTo>
                  <a:pt x="7494392" y="3651805"/>
                </a:lnTo>
                <a:lnTo>
                  <a:pt x="7453944" y="3673536"/>
                </a:lnTo>
                <a:lnTo>
                  <a:pt x="7411781" y="3692304"/>
                </a:lnTo>
                <a:lnTo>
                  <a:pt x="7368040" y="3707970"/>
                </a:lnTo>
                <a:lnTo>
                  <a:pt x="7322859" y="3720396"/>
                </a:lnTo>
                <a:lnTo>
                  <a:pt x="7276379" y="3729443"/>
                </a:lnTo>
                <a:lnTo>
                  <a:pt x="7228737" y="3734973"/>
                </a:lnTo>
                <a:lnTo>
                  <a:pt x="7180071" y="3736848"/>
                </a:lnTo>
                <a:lnTo>
                  <a:pt x="622807" y="3736848"/>
                </a:lnTo>
                <a:lnTo>
                  <a:pt x="574142" y="3734973"/>
                </a:lnTo>
                <a:lnTo>
                  <a:pt x="526500" y="3729443"/>
                </a:lnTo>
                <a:lnTo>
                  <a:pt x="480020" y="3720396"/>
                </a:lnTo>
                <a:lnTo>
                  <a:pt x="434839" y="3707970"/>
                </a:lnTo>
                <a:lnTo>
                  <a:pt x="391098" y="3692304"/>
                </a:lnTo>
                <a:lnTo>
                  <a:pt x="348935" y="3673536"/>
                </a:lnTo>
                <a:lnTo>
                  <a:pt x="308487" y="3651805"/>
                </a:lnTo>
                <a:lnTo>
                  <a:pt x="269894" y="3627249"/>
                </a:lnTo>
                <a:lnTo>
                  <a:pt x="233294" y="3600007"/>
                </a:lnTo>
                <a:lnTo>
                  <a:pt x="198826" y="3570218"/>
                </a:lnTo>
                <a:lnTo>
                  <a:pt x="166629" y="3538021"/>
                </a:lnTo>
                <a:lnTo>
                  <a:pt x="136840" y="3503553"/>
                </a:lnTo>
                <a:lnTo>
                  <a:pt x="109598" y="3466953"/>
                </a:lnTo>
                <a:lnTo>
                  <a:pt x="85042" y="3428360"/>
                </a:lnTo>
                <a:lnTo>
                  <a:pt x="63311" y="3387912"/>
                </a:lnTo>
                <a:lnTo>
                  <a:pt x="44543" y="3345749"/>
                </a:lnTo>
                <a:lnTo>
                  <a:pt x="28877" y="3302008"/>
                </a:lnTo>
                <a:lnTo>
                  <a:pt x="16451" y="3256827"/>
                </a:lnTo>
                <a:lnTo>
                  <a:pt x="7404" y="3210347"/>
                </a:lnTo>
                <a:lnTo>
                  <a:pt x="1874" y="3162705"/>
                </a:lnTo>
                <a:lnTo>
                  <a:pt x="0" y="3114040"/>
                </a:lnTo>
                <a:lnTo>
                  <a:pt x="0" y="622808"/>
                </a:lnTo>
                <a:close/>
              </a:path>
            </a:pathLst>
          </a:custGeom>
          <a:ln w="38100">
            <a:solidFill>
              <a:srgbClr val="073762"/>
            </a:solidFill>
          </a:ln>
        </p:spPr>
        <p:txBody>
          <a:bodyPr wrap="square" lIns="0" tIns="0" rIns="0" bIns="0" rtlCol="0"/>
          <a:lstStyle/>
          <a:p>
            <a:endParaRPr/>
          </a:p>
        </p:txBody>
      </p:sp>
      <p:sp>
        <p:nvSpPr>
          <p:cNvPr id="6" name="TextBox 5">
            <a:extLst>
              <a:ext uri="{FF2B5EF4-FFF2-40B4-BE49-F238E27FC236}">
                <a16:creationId xmlns:a16="http://schemas.microsoft.com/office/drawing/2014/main" id="{D40AA9E3-2E13-F5A8-F4AC-A9DB0B15A66B}"/>
              </a:ext>
            </a:extLst>
          </p:cNvPr>
          <p:cNvSpPr txBox="1"/>
          <p:nvPr/>
        </p:nvSpPr>
        <p:spPr>
          <a:xfrm>
            <a:off x="3154427" y="2096205"/>
            <a:ext cx="8352928" cy="2841034"/>
          </a:xfrm>
          <a:prstGeom prst="rect">
            <a:avLst/>
          </a:prstGeom>
          <a:noFill/>
        </p:spPr>
        <p:txBody>
          <a:bodyPr wrap="square">
            <a:spAutoFit/>
          </a:bodyPr>
          <a:lstStyle/>
          <a:p>
            <a:pPr marR="0" lvl="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Iskoola Pota" panose="020B0502040204020203" pitchFamily="34" charset="0"/>
              </a:rPr>
              <a:t>In the field of handling the health of cattle, an important gap exists in the capability of artificial intelligence (AI) to understand and react to the complicated emotional expressions of veterinarians and farmers. The difficulty is in creating an AI system that can dynamically change its responses depending on developing emotional context within domain-specific conversations on cattle skin diseases. </a:t>
            </a:r>
          </a:p>
        </p:txBody>
      </p:sp>
      <p:sp>
        <p:nvSpPr>
          <p:cNvPr id="11" name="TextBox 10">
            <a:extLst>
              <a:ext uri="{FF2B5EF4-FFF2-40B4-BE49-F238E27FC236}">
                <a16:creationId xmlns:a16="http://schemas.microsoft.com/office/drawing/2014/main" id="{4B6C9420-9D65-57A0-D35C-2BBA74A517B4}"/>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IT20299552  | Rubasinghe L.M | TMP-2023-24-001</a:t>
            </a:r>
          </a:p>
        </p:txBody>
      </p:sp>
    </p:spTree>
    <p:extLst>
      <p:ext uri="{BB962C8B-B14F-4D97-AF65-F5344CB8AC3E}">
        <p14:creationId xmlns:p14="http://schemas.microsoft.com/office/powerpoint/2010/main" val="89257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12">
            <a:extLst>
              <a:ext uri="{FF2B5EF4-FFF2-40B4-BE49-F238E27FC236}">
                <a16:creationId xmlns:a16="http://schemas.microsoft.com/office/drawing/2014/main" id="{907E2F9D-7144-FD75-A315-BB54D3BABDD7}"/>
              </a:ext>
            </a:extLst>
          </p:cNvPr>
          <p:cNvGrpSpPr/>
          <p:nvPr/>
        </p:nvGrpSpPr>
        <p:grpSpPr>
          <a:xfrm>
            <a:off x="0" y="188640"/>
            <a:ext cx="2592288" cy="1471573"/>
            <a:chOff x="0" y="0"/>
            <a:chExt cx="6015990" cy="3802379"/>
          </a:xfrm>
        </p:grpSpPr>
        <p:pic>
          <p:nvPicPr>
            <p:cNvPr id="9" name="object 13">
              <a:extLst>
                <a:ext uri="{FF2B5EF4-FFF2-40B4-BE49-F238E27FC236}">
                  <a16:creationId xmlns:a16="http://schemas.microsoft.com/office/drawing/2014/main" id="{EF005062-07BD-918E-3131-CD476ADB02ED}"/>
                </a:ext>
              </a:extLst>
            </p:cNvPr>
            <p:cNvPicPr/>
            <p:nvPr/>
          </p:nvPicPr>
          <p:blipFill>
            <a:blip r:embed="rId2" cstate="print"/>
            <a:stretch>
              <a:fillRect/>
            </a:stretch>
          </p:blipFill>
          <p:spPr>
            <a:xfrm>
              <a:off x="3115917" y="157749"/>
              <a:ext cx="2899840" cy="2191436"/>
            </a:xfrm>
            <a:prstGeom prst="rect">
              <a:avLst/>
            </a:prstGeom>
          </p:spPr>
        </p:pic>
        <p:sp>
          <p:nvSpPr>
            <p:cNvPr id="10" name="object 14">
              <a:extLst>
                <a:ext uri="{FF2B5EF4-FFF2-40B4-BE49-F238E27FC236}">
                  <a16:creationId xmlns:a16="http://schemas.microsoft.com/office/drawing/2014/main" id="{EADFDF1B-2D8E-7B9E-AD8E-938D40C5974A}"/>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1" name="object 15">
              <a:extLst>
                <a:ext uri="{FF2B5EF4-FFF2-40B4-BE49-F238E27FC236}">
                  <a16:creationId xmlns:a16="http://schemas.microsoft.com/office/drawing/2014/main" id="{2A4E6631-D145-5C4C-0A1F-FB8611126756}"/>
                </a:ext>
              </a:extLst>
            </p:cNvPr>
            <p:cNvPicPr/>
            <p:nvPr/>
          </p:nvPicPr>
          <p:blipFill>
            <a:blip r:embed="rId3" cstate="print"/>
            <a:stretch>
              <a:fillRect/>
            </a:stretch>
          </p:blipFill>
          <p:spPr>
            <a:xfrm>
              <a:off x="0" y="0"/>
              <a:ext cx="4038599" cy="3802099"/>
            </a:xfrm>
            <a:prstGeom prst="rect">
              <a:avLst/>
            </a:prstGeom>
          </p:spPr>
        </p:pic>
      </p:grpSp>
      <p:grpSp>
        <p:nvGrpSpPr>
          <p:cNvPr id="12" name="object 9">
            <a:extLst>
              <a:ext uri="{FF2B5EF4-FFF2-40B4-BE49-F238E27FC236}">
                <a16:creationId xmlns:a16="http://schemas.microsoft.com/office/drawing/2014/main" id="{791CF24B-E73B-836C-4ED6-D449953C1CEF}"/>
              </a:ext>
            </a:extLst>
          </p:cNvPr>
          <p:cNvGrpSpPr/>
          <p:nvPr/>
        </p:nvGrpSpPr>
        <p:grpSpPr>
          <a:xfrm>
            <a:off x="22412" y="3573016"/>
            <a:ext cx="3911228" cy="2751536"/>
            <a:chOff x="0" y="5145867"/>
            <a:chExt cx="5683885" cy="3998595"/>
          </a:xfrm>
        </p:grpSpPr>
        <p:sp>
          <p:nvSpPr>
            <p:cNvPr id="13" name="object 10">
              <a:extLst>
                <a:ext uri="{FF2B5EF4-FFF2-40B4-BE49-F238E27FC236}">
                  <a16:creationId xmlns:a16="http://schemas.microsoft.com/office/drawing/2014/main" id="{6564BB26-0EA5-BC4F-D933-8D620039B297}"/>
                </a:ext>
              </a:extLst>
            </p:cNvPr>
            <p:cNvSpPr/>
            <p:nvPr/>
          </p:nvSpPr>
          <p:spPr>
            <a:xfrm>
              <a:off x="0" y="8585110"/>
              <a:ext cx="5683885" cy="559435"/>
            </a:xfrm>
            <a:custGeom>
              <a:avLst/>
              <a:gdLst/>
              <a:ahLst/>
              <a:cxnLst/>
              <a:rect l="l" t="t" r="r" b="b"/>
              <a:pathLst>
                <a:path w="5683885" h="559434">
                  <a:moveTo>
                    <a:pt x="5683262" y="549592"/>
                  </a:moveTo>
                  <a:lnTo>
                    <a:pt x="2637040" y="549592"/>
                  </a:lnTo>
                  <a:lnTo>
                    <a:pt x="2634259" y="517271"/>
                  </a:lnTo>
                  <a:lnTo>
                    <a:pt x="2629141" y="468680"/>
                  </a:lnTo>
                  <a:lnTo>
                    <a:pt x="2623235" y="421716"/>
                  </a:lnTo>
                  <a:lnTo>
                    <a:pt x="2615742" y="371322"/>
                  </a:lnTo>
                  <a:lnTo>
                    <a:pt x="2607437" y="323342"/>
                  </a:lnTo>
                  <a:lnTo>
                    <a:pt x="2598458" y="277964"/>
                  </a:lnTo>
                  <a:lnTo>
                    <a:pt x="2588933" y="235407"/>
                  </a:lnTo>
                  <a:lnTo>
                    <a:pt x="2578963" y="195846"/>
                  </a:lnTo>
                  <a:lnTo>
                    <a:pt x="2566124" y="150914"/>
                  </a:lnTo>
                  <a:lnTo>
                    <a:pt x="2553220" y="111252"/>
                  </a:lnTo>
                  <a:lnTo>
                    <a:pt x="2528862" y="48958"/>
                  </a:lnTo>
                  <a:lnTo>
                    <a:pt x="2508910" y="11176"/>
                  </a:lnTo>
                  <a:lnTo>
                    <a:pt x="2495651" y="0"/>
                  </a:lnTo>
                  <a:lnTo>
                    <a:pt x="2492248" y="4902"/>
                  </a:lnTo>
                  <a:lnTo>
                    <a:pt x="2491054" y="16535"/>
                  </a:lnTo>
                  <a:lnTo>
                    <a:pt x="2491790" y="34544"/>
                  </a:lnTo>
                  <a:lnTo>
                    <a:pt x="2494203" y="58572"/>
                  </a:lnTo>
                  <a:lnTo>
                    <a:pt x="2497988" y="88290"/>
                  </a:lnTo>
                  <a:lnTo>
                    <a:pt x="2502865" y="123418"/>
                  </a:lnTo>
                  <a:lnTo>
                    <a:pt x="2508504" y="163639"/>
                  </a:lnTo>
                  <a:lnTo>
                    <a:pt x="2514587" y="208673"/>
                  </a:lnTo>
                  <a:lnTo>
                    <a:pt x="2520772" y="258229"/>
                  </a:lnTo>
                  <a:lnTo>
                    <a:pt x="2526817" y="312026"/>
                  </a:lnTo>
                  <a:lnTo>
                    <a:pt x="2532583" y="369747"/>
                  </a:lnTo>
                  <a:lnTo>
                    <a:pt x="2537891" y="431050"/>
                  </a:lnTo>
                  <a:lnTo>
                    <a:pt x="2541257" y="476250"/>
                  </a:lnTo>
                  <a:lnTo>
                    <a:pt x="2544305" y="522998"/>
                  </a:lnTo>
                  <a:lnTo>
                    <a:pt x="2545791" y="549592"/>
                  </a:lnTo>
                  <a:lnTo>
                    <a:pt x="0" y="549592"/>
                  </a:lnTo>
                  <a:lnTo>
                    <a:pt x="0" y="558888"/>
                  </a:lnTo>
                  <a:lnTo>
                    <a:pt x="2546324" y="558888"/>
                  </a:lnTo>
                  <a:lnTo>
                    <a:pt x="2637853" y="558888"/>
                  </a:lnTo>
                  <a:lnTo>
                    <a:pt x="5683262" y="558888"/>
                  </a:lnTo>
                  <a:lnTo>
                    <a:pt x="5683262" y="549592"/>
                  </a:lnTo>
                  <a:close/>
                </a:path>
              </a:pathLst>
            </a:custGeom>
            <a:solidFill>
              <a:srgbClr val="00892B">
                <a:alpha val="29798"/>
              </a:srgbClr>
            </a:solidFill>
          </p:spPr>
          <p:txBody>
            <a:bodyPr wrap="square" lIns="0" tIns="0" rIns="0" bIns="0" rtlCol="0"/>
            <a:lstStyle/>
            <a:p>
              <a:endParaRPr/>
            </a:p>
          </p:txBody>
        </p:sp>
        <p:pic>
          <p:nvPicPr>
            <p:cNvPr id="14" name="object 11">
              <a:extLst>
                <a:ext uri="{FF2B5EF4-FFF2-40B4-BE49-F238E27FC236}">
                  <a16:creationId xmlns:a16="http://schemas.microsoft.com/office/drawing/2014/main" id="{2F0B7588-F132-988F-5CBC-57A1BF82CE13}"/>
                </a:ext>
              </a:extLst>
            </p:cNvPr>
            <p:cNvPicPr/>
            <p:nvPr/>
          </p:nvPicPr>
          <p:blipFill>
            <a:blip r:embed="rId4" cstate="print"/>
            <a:stretch>
              <a:fillRect/>
            </a:stretch>
          </p:blipFill>
          <p:spPr>
            <a:xfrm>
              <a:off x="0" y="5145867"/>
              <a:ext cx="5596939" cy="3998132"/>
            </a:xfrm>
            <a:prstGeom prst="rect">
              <a:avLst/>
            </a:prstGeom>
          </p:spPr>
        </p:pic>
      </p:grpSp>
      <p:sp>
        <p:nvSpPr>
          <p:cNvPr id="15" name="object 19">
            <a:extLst>
              <a:ext uri="{FF2B5EF4-FFF2-40B4-BE49-F238E27FC236}">
                <a16:creationId xmlns:a16="http://schemas.microsoft.com/office/drawing/2014/main" id="{E47A1D78-8207-2CF9-1D8D-137312D1ABC0}"/>
              </a:ext>
            </a:extLst>
          </p:cNvPr>
          <p:cNvSpPr txBox="1">
            <a:spLocks noGrp="1"/>
          </p:cNvSpPr>
          <p:nvPr>
            <p:ph type="title"/>
          </p:nvPr>
        </p:nvSpPr>
        <p:spPr>
          <a:xfrm>
            <a:off x="5735960" y="352823"/>
            <a:ext cx="5659320" cy="44307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chemeClr val="accent6"/>
                </a:solidFill>
              </a:rPr>
              <a:t>INTRODUCTION</a:t>
            </a:r>
            <a:r>
              <a:rPr sz="2800" b="1" spc="-30" dirty="0">
                <a:solidFill>
                  <a:schemeClr val="accent6"/>
                </a:solidFill>
              </a:rPr>
              <a:t> </a:t>
            </a:r>
            <a:r>
              <a:rPr sz="2800" b="1" spc="-5" dirty="0">
                <a:solidFill>
                  <a:schemeClr val="accent6"/>
                </a:solidFill>
              </a:rPr>
              <a:t>-</a:t>
            </a:r>
            <a:r>
              <a:rPr sz="2800" b="1" spc="-30" dirty="0">
                <a:solidFill>
                  <a:schemeClr val="accent6"/>
                </a:solidFill>
              </a:rPr>
              <a:t> </a:t>
            </a:r>
            <a:r>
              <a:rPr sz="2800" b="1" spc="-10" dirty="0">
                <a:solidFill>
                  <a:schemeClr val="accent6"/>
                </a:solidFill>
              </a:rPr>
              <a:t>BACKGROUND</a:t>
            </a:r>
            <a:endParaRPr sz="2800" b="1" dirty="0">
              <a:solidFill>
                <a:schemeClr val="accent6"/>
              </a:solidFill>
            </a:endParaRPr>
          </a:p>
        </p:txBody>
      </p:sp>
      <p:sp>
        <p:nvSpPr>
          <p:cNvPr id="3" name="object 3">
            <a:extLst>
              <a:ext uri="{FF2B5EF4-FFF2-40B4-BE49-F238E27FC236}">
                <a16:creationId xmlns:a16="http://schemas.microsoft.com/office/drawing/2014/main" id="{D331151C-B6E0-F1C3-3C67-F8470A3C4143}"/>
              </a:ext>
            </a:extLst>
          </p:cNvPr>
          <p:cNvSpPr txBox="1"/>
          <p:nvPr/>
        </p:nvSpPr>
        <p:spPr>
          <a:xfrm>
            <a:off x="923972" y="1479512"/>
            <a:ext cx="10471308" cy="4652617"/>
          </a:xfrm>
          <a:prstGeom prst="rect">
            <a:avLst/>
          </a:prstGeom>
        </p:spPr>
        <p:txBody>
          <a:bodyPr vert="horz" lIns="91440" tIns="45720" rIns="91440" bIns="45720" rtlCol="0">
            <a:normAutofit/>
          </a:bodyPr>
          <a:lstStyle/>
          <a:p>
            <a:pPr marL="342900" marR="0" lvl="0" indent="-228600">
              <a:lnSpc>
                <a:spcPct val="90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Iskoola Pota" panose="020B0502040204020203" pitchFamily="34" charset="0"/>
              </a:rPr>
              <a:t>F</a:t>
            </a:r>
            <a:r>
              <a:rPr lang="en-US" sz="2000" dirty="0">
                <a:effectLst/>
                <a:latin typeface="Calibri" panose="020F0502020204030204" pitchFamily="34" charset="0"/>
                <a:ea typeface="Calibri" panose="020F0502020204030204" pitchFamily="34" charset="0"/>
                <a:cs typeface="Iskoola Pota" panose="020B0502040204020203" pitchFamily="34" charset="0"/>
              </a:rPr>
              <a:t>ocus on building AI-driven smart assistant using sentiment analysis, tailored to the domain of cattle skin diseases.</a:t>
            </a:r>
          </a:p>
          <a:p>
            <a:pPr marL="114300" marR="0" lvl="0">
              <a:lnSpc>
                <a:spcPct val="90000"/>
              </a:lnSpc>
              <a:spcBef>
                <a:spcPts val="0"/>
              </a:spcBef>
              <a:spcAft>
                <a:spcPts val="0"/>
              </a:spcAft>
            </a:pPr>
            <a:endParaRPr lang="en-US" sz="2000" dirty="0">
              <a:effectLst/>
              <a:latin typeface="Calibri" panose="020F0502020204030204" pitchFamily="34" charset="0"/>
              <a:ea typeface="Calibri" panose="020F0502020204030204" pitchFamily="34" charset="0"/>
              <a:cs typeface="Iskoola Pota" panose="020B0502040204020203" pitchFamily="34" charset="0"/>
            </a:endParaRPr>
          </a:p>
          <a:p>
            <a:pPr marL="342900" marR="0" lvl="0" indent="-228600">
              <a:lnSpc>
                <a:spcPct val="90000"/>
              </a:lnSpc>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Iskoola Pota" panose="020B0502040204020203" pitchFamily="34" charset="0"/>
              </a:rPr>
              <a:t>The smart assistant can interact with users (veterinarians, cattle farmers, etc.) to provide information about disease detection, severity assessment and potential treatments. </a:t>
            </a:r>
          </a:p>
          <a:p>
            <a:pPr marL="114300" marR="0" lvl="0">
              <a:lnSpc>
                <a:spcPct val="90000"/>
              </a:lnSpc>
              <a:spcBef>
                <a:spcPts val="0"/>
              </a:spcBef>
              <a:spcAft>
                <a:spcPts val="0"/>
              </a:spcAft>
            </a:pPr>
            <a:endParaRPr lang="en-US" sz="2000" dirty="0">
              <a:effectLst/>
              <a:latin typeface="Calibri" panose="020F0502020204030204" pitchFamily="34" charset="0"/>
              <a:ea typeface="Calibri" panose="020F0502020204030204" pitchFamily="34" charset="0"/>
              <a:cs typeface="Iskoola Pota" panose="020B0502040204020203" pitchFamily="34" charset="0"/>
            </a:endParaRPr>
          </a:p>
          <a:p>
            <a:pPr marL="342900" marR="0" lvl="0" indent="-228600">
              <a:lnSpc>
                <a:spcPct val="90000"/>
              </a:lnSpc>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Iskoola Pota" panose="020B0502040204020203" pitchFamily="34" charset="0"/>
              </a:rPr>
              <a:t>Sentiment analysis can be integrated to understand user emotions and responses, enhancing the interaction experience. </a:t>
            </a:r>
          </a:p>
          <a:p>
            <a:pPr marL="114300" marR="0" lvl="0">
              <a:lnSpc>
                <a:spcPct val="90000"/>
              </a:lnSpc>
              <a:spcBef>
                <a:spcPts val="0"/>
              </a:spcBef>
              <a:spcAft>
                <a:spcPts val="0"/>
              </a:spcAft>
            </a:pPr>
            <a:endParaRPr lang="en-US" sz="2000" dirty="0">
              <a:latin typeface="Calibri" panose="020F0502020204030204" pitchFamily="34" charset="0"/>
              <a:ea typeface="Calibri" panose="020F0502020204030204" pitchFamily="34" charset="0"/>
              <a:cs typeface="Iskoola Pota" panose="020B0502040204020203" pitchFamily="34" charset="0"/>
            </a:endParaRPr>
          </a:p>
          <a:p>
            <a:pPr marL="342900" marR="0" lvl="0" indent="-228600">
              <a:lnSpc>
                <a:spcPct val="90000"/>
              </a:lnSpc>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Iskoola Pota" panose="020B0502040204020203" pitchFamily="34" charset="0"/>
              </a:rPr>
              <a:t>By processing textual interaction the assistant offers personalized advice, treatment suggestions, and educational information, fostering better collaboration and informed decision-making</a:t>
            </a:r>
            <a:r>
              <a:rPr lang="en-US" sz="1800" dirty="0">
                <a:effectLst/>
                <a:latin typeface="Calibri" panose="020F0502020204030204" pitchFamily="34" charset="0"/>
                <a:ea typeface="Calibri" panose="020F0502020204030204" pitchFamily="34" charset="0"/>
                <a:cs typeface="Iskoola Pota" panose="020B0502040204020203" pitchFamily="34" charset="0"/>
              </a:rPr>
              <a:t>.</a:t>
            </a:r>
            <a:endParaRPr lang="en-US" sz="1400" dirty="0">
              <a:effectLst/>
            </a:endParaRPr>
          </a:p>
        </p:txBody>
      </p:sp>
      <p:sp>
        <p:nvSpPr>
          <p:cNvPr id="2" name="TextBox 1">
            <a:extLst>
              <a:ext uri="{FF2B5EF4-FFF2-40B4-BE49-F238E27FC236}">
                <a16:creationId xmlns:a16="http://schemas.microsoft.com/office/drawing/2014/main" id="{DBE289B6-5752-2EA9-90CE-E2663C9E56D6}"/>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IT20299552  | Rubasinghe L.M | TMP-2023-24-001</a:t>
            </a:r>
          </a:p>
        </p:txBody>
      </p:sp>
    </p:spTree>
    <p:extLst>
      <p:ext uri="{BB962C8B-B14F-4D97-AF65-F5344CB8AC3E}">
        <p14:creationId xmlns:p14="http://schemas.microsoft.com/office/powerpoint/2010/main" val="906492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7">
            <a:extLst>
              <a:ext uri="{FF2B5EF4-FFF2-40B4-BE49-F238E27FC236}">
                <a16:creationId xmlns:a16="http://schemas.microsoft.com/office/drawing/2014/main" id="{E181B23D-EC07-1988-C673-60F8A86D2534}"/>
              </a:ext>
            </a:extLst>
          </p:cNvPr>
          <p:cNvPicPr/>
          <p:nvPr/>
        </p:nvPicPr>
        <p:blipFill>
          <a:blip r:embed="rId2" cstate="print"/>
          <a:stretch>
            <a:fillRect/>
          </a:stretch>
        </p:blipFill>
        <p:spPr>
          <a:xfrm>
            <a:off x="10710484" y="2060848"/>
            <a:ext cx="1578203" cy="3384376"/>
          </a:xfrm>
          <a:prstGeom prst="rect">
            <a:avLst/>
          </a:prstGeom>
        </p:spPr>
      </p:pic>
      <p:grpSp>
        <p:nvGrpSpPr>
          <p:cNvPr id="14" name="object 3">
            <a:extLst>
              <a:ext uri="{FF2B5EF4-FFF2-40B4-BE49-F238E27FC236}">
                <a16:creationId xmlns:a16="http://schemas.microsoft.com/office/drawing/2014/main" id="{EE16C236-8901-6DFD-F803-D732F89DCA3D}"/>
              </a:ext>
            </a:extLst>
          </p:cNvPr>
          <p:cNvGrpSpPr/>
          <p:nvPr/>
        </p:nvGrpSpPr>
        <p:grpSpPr>
          <a:xfrm>
            <a:off x="0" y="188640"/>
            <a:ext cx="2463101" cy="1556792"/>
            <a:chOff x="0" y="0"/>
            <a:chExt cx="6015990" cy="3802379"/>
          </a:xfrm>
        </p:grpSpPr>
        <p:pic>
          <p:nvPicPr>
            <p:cNvPr id="15" name="object 4">
              <a:extLst>
                <a:ext uri="{FF2B5EF4-FFF2-40B4-BE49-F238E27FC236}">
                  <a16:creationId xmlns:a16="http://schemas.microsoft.com/office/drawing/2014/main" id="{579F8027-697A-B8B6-17C5-7320B9DE83A6}"/>
                </a:ext>
              </a:extLst>
            </p:cNvPr>
            <p:cNvPicPr/>
            <p:nvPr/>
          </p:nvPicPr>
          <p:blipFill>
            <a:blip r:embed="rId3" cstate="print"/>
            <a:stretch>
              <a:fillRect/>
            </a:stretch>
          </p:blipFill>
          <p:spPr>
            <a:xfrm>
              <a:off x="3115917" y="157748"/>
              <a:ext cx="2899840" cy="2191436"/>
            </a:xfrm>
            <a:prstGeom prst="rect">
              <a:avLst/>
            </a:prstGeom>
          </p:spPr>
        </p:pic>
        <p:sp>
          <p:nvSpPr>
            <p:cNvPr id="16" name="object 5">
              <a:extLst>
                <a:ext uri="{FF2B5EF4-FFF2-40B4-BE49-F238E27FC236}">
                  <a16:creationId xmlns:a16="http://schemas.microsoft.com/office/drawing/2014/main" id="{B7AB6A8E-8EA0-AA61-6349-2F3026FE22ED}"/>
                </a:ext>
              </a:extLst>
            </p:cNvPr>
            <p:cNvSpPr/>
            <p:nvPr/>
          </p:nvSpPr>
          <p:spPr>
            <a:xfrm>
              <a:off x="4590456" y="102231"/>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7" name="object 6">
              <a:extLst>
                <a:ext uri="{FF2B5EF4-FFF2-40B4-BE49-F238E27FC236}">
                  <a16:creationId xmlns:a16="http://schemas.microsoft.com/office/drawing/2014/main" id="{3B8DDD50-DCAF-4DA5-DBA7-F4B986B7384C}"/>
                </a:ext>
              </a:extLst>
            </p:cNvPr>
            <p:cNvPicPr/>
            <p:nvPr/>
          </p:nvPicPr>
          <p:blipFill>
            <a:blip r:embed="rId4" cstate="print"/>
            <a:stretch>
              <a:fillRect/>
            </a:stretch>
          </p:blipFill>
          <p:spPr>
            <a:xfrm>
              <a:off x="0" y="0"/>
              <a:ext cx="4038599" cy="3802098"/>
            </a:xfrm>
            <a:prstGeom prst="rect">
              <a:avLst/>
            </a:prstGeom>
          </p:spPr>
        </p:pic>
      </p:grpSp>
      <p:pic>
        <p:nvPicPr>
          <p:cNvPr id="18" name="object 2">
            <a:extLst>
              <a:ext uri="{FF2B5EF4-FFF2-40B4-BE49-F238E27FC236}">
                <a16:creationId xmlns:a16="http://schemas.microsoft.com/office/drawing/2014/main" id="{A0D715F2-FFCA-944A-1CBA-D94A10EC8F35}"/>
              </a:ext>
            </a:extLst>
          </p:cNvPr>
          <p:cNvPicPr/>
          <p:nvPr/>
        </p:nvPicPr>
        <p:blipFill>
          <a:blip r:embed="rId5" cstate="print"/>
          <a:stretch>
            <a:fillRect/>
          </a:stretch>
        </p:blipFill>
        <p:spPr>
          <a:xfrm>
            <a:off x="-4375" y="4509120"/>
            <a:ext cx="2636810" cy="1883586"/>
          </a:xfrm>
          <a:prstGeom prst="rect">
            <a:avLst/>
          </a:prstGeom>
        </p:spPr>
      </p:pic>
      <p:sp>
        <p:nvSpPr>
          <p:cNvPr id="6" name="object 2">
            <a:extLst>
              <a:ext uri="{FF2B5EF4-FFF2-40B4-BE49-F238E27FC236}">
                <a16:creationId xmlns:a16="http://schemas.microsoft.com/office/drawing/2014/main" id="{AFC632D6-BD2C-FAF9-A8BA-FDD590314E76}"/>
              </a:ext>
            </a:extLst>
          </p:cNvPr>
          <p:cNvSpPr txBox="1">
            <a:spLocks noGrp="1"/>
          </p:cNvSpPr>
          <p:nvPr>
            <p:ph type="title"/>
          </p:nvPr>
        </p:nvSpPr>
        <p:spPr>
          <a:xfrm>
            <a:off x="6107505" y="1253288"/>
            <a:ext cx="4488759" cy="383723"/>
          </a:xfrm>
          <a:prstGeom prst="rect">
            <a:avLst/>
          </a:prstGeom>
        </p:spPr>
        <p:txBody>
          <a:bodyPr vert="horz" lIns="0" tIns="12065" rIns="0" bIns="0" rtlCol="0" anchor="b">
            <a:normAutofit fontScale="90000"/>
          </a:bodyPr>
          <a:lstStyle/>
          <a:p>
            <a:pPr marL="12700" algn="ctr">
              <a:spcBef>
                <a:spcPts val="95"/>
              </a:spcBef>
            </a:pPr>
            <a:r>
              <a:rPr lang="en-US" sz="3600" spc="-5" dirty="0">
                <a:solidFill>
                  <a:schemeClr val="tx2"/>
                </a:solidFill>
              </a:rPr>
              <a:t>Sub</a:t>
            </a:r>
            <a:r>
              <a:rPr lang="en-US" sz="3600" spc="-50" dirty="0">
                <a:solidFill>
                  <a:schemeClr val="tx2"/>
                </a:solidFill>
              </a:rPr>
              <a:t> </a:t>
            </a:r>
            <a:r>
              <a:rPr lang="en-US" sz="3600" spc="-10" dirty="0">
                <a:solidFill>
                  <a:schemeClr val="tx2"/>
                </a:solidFill>
              </a:rPr>
              <a:t>Objectives</a:t>
            </a:r>
            <a:endParaRPr lang="en-US" sz="3600" dirty="0">
              <a:solidFill>
                <a:schemeClr val="tx2"/>
              </a:solidFill>
            </a:endParaRPr>
          </a:p>
        </p:txBody>
      </p:sp>
      <p:sp>
        <p:nvSpPr>
          <p:cNvPr id="7" name="TextBox 6">
            <a:extLst>
              <a:ext uri="{FF2B5EF4-FFF2-40B4-BE49-F238E27FC236}">
                <a16:creationId xmlns:a16="http://schemas.microsoft.com/office/drawing/2014/main" id="{7047DCD7-67E9-A865-AA2E-23DF1DE5AF29}"/>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IT20299552  | Rubasinghe L.M | TMP-2023-24-001</a:t>
            </a:r>
          </a:p>
        </p:txBody>
      </p:sp>
      <p:pic>
        <p:nvPicPr>
          <p:cNvPr id="4" name="object 13">
            <a:extLst>
              <a:ext uri="{FF2B5EF4-FFF2-40B4-BE49-F238E27FC236}">
                <a16:creationId xmlns:a16="http://schemas.microsoft.com/office/drawing/2014/main" id="{5EBB7931-62E4-0974-9870-87307B0B957F}"/>
              </a:ext>
            </a:extLst>
          </p:cNvPr>
          <p:cNvPicPr/>
          <p:nvPr/>
        </p:nvPicPr>
        <p:blipFill>
          <a:blip r:embed="rId6" cstate="print"/>
          <a:stretch>
            <a:fillRect/>
          </a:stretch>
        </p:blipFill>
        <p:spPr>
          <a:xfrm>
            <a:off x="659806" y="1718255"/>
            <a:ext cx="4232921" cy="1776809"/>
          </a:xfrm>
          <a:prstGeom prst="rect">
            <a:avLst/>
          </a:prstGeom>
        </p:spPr>
      </p:pic>
      <p:pic>
        <p:nvPicPr>
          <p:cNvPr id="8" name="object 13">
            <a:extLst>
              <a:ext uri="{FF2B5EF4-FFF2-40B4-BE49-F238E27FC236}">
                <a16:creationId xmlns:a16="http://schemas.microsoft.com/office/drawing/2014/main" id="{E7B66F8A-713F-CD1E-657E-5975E65181A1}"/>
              </a:ext>
            </a:extLst>
          </p:cNvPr>
          <p:cNvPicPr/>
          <p:nvPr/>
        </p:nvPicPr>
        <p:blipFill>
          <a:blip r:embed="rId6" cstate="print"/>
          <a:stretch>
            <a:fillRect/>
          </a:stretch>
        </p:blipFill>
        <p:spPr>
          <a:xfrm>
            <a:off x="669895" y="3209086"/>
            <a:ext cx="4232921" cy="1776809"/>
          </a:xfrm>
          <a:prstGeom prst="rect">
            <a:avLst/>
          </a:prstGeom>
        </p:spPr>
      </p:pic>
      <p:pic>
        <p:nvPicPr>
          <p:cNvPr id="9" name="object 13">
            <a:extLst>
              <a:ext uri="{FF2B5EF4-FFF2-40B4-BE49-F238E27FC236}">
                <a16:creationId xmlns:a16="http://schemas.microsoft.com/office/drawing/2014/main" id="{4F834484-75B8-DC20-1714-B119A7AA1059}"/>
              </a:ext>
            </a:extLst>
          </p:cNvPr>
          <p:cNvPicPr/>
          <p:nvPr/>
        </p:nvPicPr>
        <p:blipFill>
          <a:blip r:embed="rId6" cstate="print"/>
          <a:stretch>
            <a:fillRect/>
          </a:stretch>
        </p:blipFill>
        <p:spPr>
          <a:xfrm>
            <a:off x="3128622" y="4571812"/>
            <a:ext cx="4232921" cy="1776809"/>
          </a:xfrm>
          <a:prstGeom prst="rect">
            <a:avLst/>
          </a:prstGeom>
        </p:spPr>
      </p:pic>
      <p:pic>
        <p:nvPicPr>
          <p:cNvPr id="12" name="object 13">
            <a:extLst>
              <a:ext uri="{FF2B5EF4-FFF2-40B4-BE49-F238E27FC236}">
                <a16:creationId xmlns:a16="http://schemas.microsoft.com/office/drawing/2014/main" id="{2A9AE70E-BDAE-C596-97BA-1D3F527B3655}"/>
              </a:ext>
            </a:extLst>
          </p:cNvPr>
          <p:cNvPicPr/>
          <p:nvPr/>
        </p:nvPicPr>
        <p:blipFill>
          <a:blip r:embed="rId6" cstate="print"/>
          <a:stretch>
            <a:fillRect/>
          </a:stretch>
        </p:blipFill>
        <p:spPr>
          <a:xfrm>
            <a:off x="5559102" y="1760137"/>
            <a:ext cx="4232921" cy="1776809"/>
          </a:xfrm>
          <a:prstGeom prst="rect">
            <a:avLst/>
          </a:prstGeom>
        </p:spPr>
      </p:pic>
      <p:pic>
        <p:nvPicPr>
          <p:cNvPr id="13" name="object 13">
            <a:extLst>
              <a:ext uri="{FF2B5EF4-FFF2-40B4-BE49-F238E27FC236}">
                <a16:creationId xmlns:a16="http://schemas.microsoft.com/office/drawing/2014/main" id="{D5B50061-5A78-6422-5408-693917332991}"/>
              </a:ext>
            </a:extLst>
          </p:cNvPr>
          <p:cNvPicPr/>
          <p:nvPr/>
        </p:nvPicPr>
        <p:blipFill>
          <a:blip r:embed="rId6" cstate="print"/>
          <a:stretch>
            <a:fillRect/>
          </a:stretch>
        </p:blipFill>
        <p:spPr>
          <a:xfrm>
            <a:off x="5538924" y="3211274"/>
            <a:ext cx="4232921" cy="1776809"/>
          </a:xfrm>
          <a:prstGeom prst="rect">
            <a:avLst/>
          </a:prstGeom>
        </p:spPr>
      </p:pic>
      <p:sp>
        <p:nvSpPr>
          <p:cNvPr id="20" name="TextBox 19">
            <a:extLst>
              <a:ext uri="{FF2B5EF4-FFF2-40B4-BE49-F238E27FC236}">
                <a16:creationId xmlns:a16="http://schemas.microsoft.com/office/drawing/2014/main" id="{323668BE-79F8-8CA2-CFBE-B96D73E7BFA7}"/>
              </a:ext>
            </a:extLst>
          </p:cNvPr>
          <p:cNvSpPr txBox="1"/>
          <p:nvPr/>
        </p:nvSpPr>
        <p:spPr>
          <a:xfrm>
            <a:off x="971821" y="2403113"/>
            <a:ext cx="3672408" cy="375552"/>
          </a:xfrm>
          <a:prstGeom prst="rect">
            <a:avLst/>
          </a:prstGeom>
          <a:noFill/>
        </p:spPr>
        <p:txBody>
          <a:bodyPr wrap="square">
            <a:spAutoFit/>
          </a:bodyPr>
          <a:lstStyle/>
          <a:p>
            <a:pPr defTabSz="557784">
              <a:lnSpc>
                <a:spcPct val="107000"/>
              </a:lnSpc>
            </a:pPr>
            <a:r>
              <a:rPr lang="en-US" sz="1800" b="1" kern="100" dirty="0">
                <a:solidFill>
                  <a:schemeClr val="tx1"/>
                </a:solidFill>
                <a:latin typeface="Calibri" panose="020F0502020204030204" pitchFamily="34" charset="0"/>
                <a:ea typeface="+mn-ea"/>
                <a:cs typeface="Iskoola Pota" panose="020B0502040204020203" pitchFamily="34" charset="0"/>
              </a:rPr>
              <a:t>Data Analysis of Cattle Skin Diseases</a:t>
            </a:r>
          </a:p>
        </p:txBody>
      </p:sp>
      <p:sp>
        <p:nvSpPr>
          <p:cNvPr id="22" name="TextBox 21">
            <a:extLst>
              <a:ext uri="{FF2B5EF4-FFF2-40B4-BE49-F238E27FC236}">
                <a16:creationId xmlns:a16="http://schemas.microsoft.com/office/drawing/2014/main" id="{F31632CC-B8AE-14F6-76D6-282E0A17B72D}"/>
              </a:ext>
            </a:extLst>
          </p:cNvPr>
          <p:cNvSpPr txBox="1"/>
          <p:nvPr/>
        </p:nvSpPr>
        <p:spPr>
          <a:xfrm>
            <a:off x="971821" y="3781095"/>
            <a:ext cx="3672408" cy="663515"/>
          </a:xfrm>
          <a:prstGeom prst="rect">
            <a:avLst/>
          </a:prstGeom>
          <a:noFill/>
        </p:spPr>
        <p:txBody>
          <a:bodyPr wrap="square">
            <a:spAutoFit/>
          </a:bodyPr>
          <a:lstStyle/>
          <a:p>
            <a:pPr defTabSz="557784">
              <a:lnSpc>
                <a:spcPct val="107000"/>
              </a:lnSpc>
            </a:pPr>
            <a:r>
              <a:rPr lang="en-US" sz="1800" b="1" dirty="0">
                <a:solidFill>
                  <a:srgbClr val="000000"/>
                </a:solidFill>
                <a:effectLst/>
                <a:ea typeface="Calibri" panose="020F0502020204030204" pitchFamily="34" charset="0"/>
              </a:rPr>
              <a:t>Develop an Emotionally </a:t>
            </a:r>
          </a:p>
          <a:p>
            <a:pPr defTabSz="557784">
              <a:lnSpc>
                <a:spcPct val="107000"/>
              </a:lnSpc>
            </a:pPr>
            <a:r>
              <a:rPr lang="en-US" sz="1800" b="1" dirty="0">
                <a:solidFill>
                  <a:srgbClr val="000000"/>
                </a:solidFill>
                <a:effectLst/>
                <a:ea typeface="Calibri" panose="020F0502020204030204" pitchFamily="34" charset="0"/>
              </a:rPr>
              <a:t>Intelligent AI Smart Assistant </a:t>
            </a:r>
          </a:p>
        </p:txBody>
      </p:sp>
      <p:sp>
        <p:nvSpPr>
          <p:cNvPr id="24" name="TextBox 23">
            <a:extLst>
              <a:ext uri="{FF2B5EF4-FFF2-40B4-BE49-F238E27FC236}">
                <a16:creationId xmlns:a16="http://schemas.microsoft.com/office/drawing/2014/main" id="{AC1DB9E9-4C03-005E-364C-5DA93477664F}"/>
              </a:ext>
            </a:extLst>
          </p:cNvPr>
          <p:cNvSpPr txBox="1"/>
          <p:nvPr/>
        </p:nvSpPr>
        <p:spPr>
          <a:xfrm>
            <a:off x="6023992" y="2348449"/>
            <a:ext cx="3407787" cy="663515"/>
          </a:xfrm>
          <a:prstGeom prst="rect">
            <a:avLst/>
          </a:prstGeom>
          <a:noFill/>
        </p:spPr>
        <p:txBody>
          <a:bodyPr wrap="square">
            <a:spAutoFit/>
          </a:bodyPr>
          <a:lstStyle/>
          <a:p>
            <a:pPr defTabSz="557784">
              <a:lnSpc>
                <a:spcPct val="107000"/>
              </a:lnSpc>
            </a:pPr>
            <a:r>
              <a:rPr lang="en-US" sz="1800" b="1" kern="100" dirty="0">
                <a:solidFill>
                  <a:srgbClr val="000000"/>
                </a:solidFill>
                <a:effectLst/>
                <a:ea typeface="Calibri" panose="020F0502020204030204" pitchFamily="34" charset="0"/>
                <a:cs typeface="Iskoola Pota" panose="020B0502040204020203" pitchFamily="34" charset="0"/>
              </a:rPr>
              <a:t>Implement an Advanced Dialog Management</a:t>
            </a:r>
          </a:p>
        </p:txBody>
      </p:sp>
      <p:sp>
        <p:nvSpPr>
          <p:cNvPr id="26" name="TextBox 25">
            <a:extLst>
              <a:ext uri="{FF2B5EF4-FFF2-40B4-BE49-F238E27FC236}">
                <a16:creationId xmlns:a16="http://schemas.microsoft.com/office/drawing/2014/main" id="{1E9016F0-C984-F3EF-DB63-40E1C6C87442}"/>
              </a:ext>
            </a:extLst>
          </p:cNvPr>
          <p:cNvSpPr txBox="1"/>
          <p:nvPr/>
        </p:nvSpPr>
        <p:spPr>
          <a:xfrm>
            <a:off x="5915979" y="3953217"/>
            <a:ext cx="3623811" cy="373757"/>
          </a:xfrm>
          <a:prstGeom prst="rect">
            <a:avLst/>
          </a:prstGeom>
          <a:noFill/>
        </p:spPr>
        <p:txBody>
          <a:bodyPr wrap="square">
            <a:spAutoFit/>
          </a:bodyPr>
          <a:lstStyle/>
          <a:p>
            <a:pPr defTabSz="557784">
              <a:lnSpc>
                <a:spcPct val="107000"/>
              </a:lnSpc>
            </a:pPr>
            <a:r>
              <a:rPr lang="en-US" sz="1800" b="1" kern="100" dirty="0">
                <a:effectLst/>
                <a:latin typeface="Calibri" panose="020F0502020204030204" pitchFamily="34" charset="0"/>
                <a:ea typeface="Calibri" panose="020F0502020204030204" pitchFamily="34" charset="0"/>
                <a:cs typeface="Iskoola Pota" panose="020B0502040204020203" pitchFamily="34" charset="0"/>
              </a:rPr>
              <a:t>Generate personalized care plans</a:t>
            </a:r>
            <a:endParaRPr lang="en-US" sz="1800" b="1" kern="100" dirty="0">
              <a:solidFill>
                <a:schemeClr val="tx1"/>
              </a:solidFill>
              <a:ea typeface="+mn-ea"/>
              <a:cs typeface="Iskoola Pota" panose="020B0502040204020203" pitchFamily="34" charset="0"/>
            </a:endParaRPr>
          </a:p>
        </p:txBody>
      </p:sp>
      <p:sp>
        <p:nvSpPr>
          <p:cNvPr id="28" name="TextBox 27">
            <a:extLst>
              <a:ext uri="{FF2B5EF4-FFF2-40B4-BE49-F238E27FC236}">
                <a16:creationId xmlns:a16="http://schemas.microsoft.com/office/drawing/2014/main" id="{AE67F681-F674-B373-9839-1B724FD8E5EB}"/>
              </a:ext>
            </a:extLst>
          </p:cNvPr>
          <p:cNvSpPr txBox="1"/>
          <p:nvPr/>
        </p:nvSpPr>
        <p:spPr>
          <a:xfrm>
            <a:off x="3661546" y="5206946"/>
            <a:ext cx="3167071" cy="671915"/>
          </a:xfrm>
          <a:prstGeom prst="rect">
            <a:avLst/>
          </a:prstGeom>
          <a:noFill/>
        </p:spPr>
        <p:txBody>
          <a:bodyPr wrap="square">
            <a:spAutoFit/>
          </a:bodyPr>
          <a:lstStyle/>
          <a:p>
            <a:pPr defTabSz="557784">
              <a:lnSpc>
                <a:spcPct val="107000"/>
              </a:lnSpc>
            </a:pPr>
            <a:r>
              <a:rPr lang="en-US" sz="1800" b="1" kern="100" dirty="0">
                <a:solidFill>
                  <a:schemeClr val="tx1"/>
                </a:solidFill>
                <a:latin typeface="Calibri" panose="020F0502020204030204" pitchFamily="34" charset="0"/>
                <a:ea typeface="+mn-ea"/>
                <a:cs typeface="Iskoola Pota" panose="020B0502040204020203" pitchFamily="34" charset="0"/>
              </a:rPr>
              <a:t>Address Ethical Considerations </a:t>
            </a:r>
          </a:p>
          <a:p>
            <a:pPr defTabSz="557784">
              <a:lnSpc>
                <a:spcPct val="107000"/>
              </a:lnSpc>
            </a:pPr>
            <a:r>
              <a:rPr lang="en-US" sz="1800" b="1" kern="100" dirty="0">
                <a:solidFill>
                  <a:schemeClr val="tx1"/>
                </a:solidFill>
                <a:latin typeface="Calibri" panose="020F0502020204030204" pitchFamily="34" charset="0"/>
                <a:ea typeface="+mn-ea"/>
                <a:cs typeface="Iskoola Pota" panose="020B0502040204020203" pitchFamily="34" charset="0"/>
              </a:rPr>
              <a:t>and Data Privacy</a:t>
            </a:r>
            <a:endParaRPr lang="en-US" sz="1800" b="1" kern="100" dirty="0">
              <a:effectLst/>
              <a:latin typeface="Calibri" panose="020F0502020204030204" pitchFamily="34" charset="0"/>
              <a:ea typeface="Calibri" panose="020F0502020204030204" pitchFamily="34" charset="0"/>
              <a:cs typeface="Iskoola Pota" panose="020B0502040204020203" pitchFamily="34" charset="0"/>
            </a:endParaRPr>
          </a:p>
        </p:txBody>
      </p:sp>
      <p:pic>
        <p:nvPicPr>
          <p:cNvPr id="29" name="Picture 28">
            <a:extLst>
              <a:ext uri="{FF2B5EF4-FFF2-40B4-BE49-F238E27FC236}">
                <a16:creationId xmlns:a16="http://schemas.microsoft.com/office/drawing/2014/main" id="{DB816D55-EEA4-3F38-B0C8-131483207091}"/>
              </a:ext>
            </a:extLst>
          </p:cNvPr>
          <p:cNvPicPr>
            <a:picLocks noChangeAspect="1"/>
          </p:cNvPicPr>
          <p:nvPr/>
        </p:nvPicPr>
        <p:blipFill>
          <a:blip r:embed="rId7"/>
          <a:srcRect/>
          <a:stretch>
            <a:fillRect/>
          </a:stretch>
        </p:blipFill>
        <p:spPr>
          <a:xfrm>
            <a:off x="4599006" y="2545538"/>
            <a:ext cx="1175126" cy="663516"/>
          </a:xfrm>
          <a:prstGeom prst="rect">
            <a:avLst/>
          </a:prstGeom>
        </p:spPr>
      </p:pic>
      <p:pic>
        <p:nvPicPr>
          <p:cNvPr id="30" name="Picture 29">
            <a:extLst>
              <a:ext uri="{FF2B5EF4-FFF2-40B4-BE49-F238E27FC236}">
                <a16:creationId xmlns:a16="http://schemas.microsoft.com/office/drawing/2014/main" id="{EEA00D32-A71F-9634-DBBF-77621B53EC36}"/>
              </a:ext>
            </a:extLst>
          </p:cNvPr>
          <p:cNvPicPr>
            <a:picLocks noChangeAspect="1"/>
          </p:cNvPicPr>
          <p:nvPr/>
        </p:nvPicPr>
        <p:blipFill>
          <a:blip r:embed="rId7"/>
          <a:srcRect/>
          <a:stretch>
            <a:fillRect/>
          </a:stretch>
        </p:blipFill>
        <p:spPr>
          <a:xfrm>
            <a:off x="4616421" y="4062863"/>
            <a:ext cx="1175126" cy="663516"/>
          </a:xfrm>
          <a:prstGeom prst="rect">
            <a:avLst/>
          </a:prstGeom>
        </p:spPr>
      </p:pic>
      <p:pic>
        <p:nvPicPr>
          <p:cNvPr id="31" name="Picture 30">
            <a:extLst>
              <a:ext uri="{FF2B5EF4-FFF2-40B4-BE49-F238E27FC236}">
                <a16:creationId xmlns:a16="http://schemas.microsoft.com/office/drawing/2014/main" id="{98AB63E2-6EA1-E913-5308-55AE474EFE61}"/>
              </a:ext>
            </a:extLst>
          </p:cNvPr>
          <p:cNvPicPr>
            <a:picLocks noChangeAspect="1"/>
          </p:cNvPicPr>
          <p:nvPr/>
        </p:nvPicPr>
        <p:blipFill>
          <a:blip r:embed="rId7"/>
          <a:srcRect/>
          <a:stretch>
            <a:fillRect/>
          </a:stretch>
        </p:blipFill>
        <p:spPr>
          <a:xfrm>
            <a:off x="9544656" y="2558443"/>
            <a:ext cx="1175126" cy="663516"/>
          </a:xfrm>
          <a:prstGeom prst="rect">
            <a:avLst/>
          </a:prstGeom>
        </p:spPr>
      </p:pic>
      <p:pic>
        <p:nvPicPr>
          <p:cNvPr id="32" name="Picture 31">
            <a:extLst>
              <a:ext uri="{FF2B5EF4-FFF2-40B4-BE49-F238E27FC236}">
                <a16:creationId xmlns:a16="http://schemas.microsoft.com/office/drawing/2014/main" id="{D90908D1-6837-BFC1-8941-7F025611169F}"/>
              </a:ext>
            </a:extLst>
          </p:cNvPr>
          <p:cNvPicPr>
            <a:picLocks noChangeAspect="1"/>
          </p:cNvPicPr>
          <p:nvPr/>
        </p:nvPicPr>
        <p:blipFill>
          <a:blip r:embed="rId7"/>
          <a:srcRect/>
          <a:stretch>
            <a:fillRect/>
          </a:stretch>
        </p:blipFill>
        <p:spPr>
          <a:xfrm>
            <a:off x="9510386" y="4034541"/>
            <a:ext cx="1175126" cy="663516"/>
          </a:xfrm>
          <a:prstGeom prst="rect">
            <a:avLst/>
          </a:prstGeom>
        </p:spPr>
      </p:pic>
      <p:pic>
        <p:nvPicPr>
          <p:cNvPr id="33" name="Picture 32">
            <a:extLst>
              <a:ext uri="{FF2B5EF4-FFF2-40B4-BE49-F238E27FC236}">
                <a16:creationId xmlns:a16="http://schemas.microsoft.com/office/drawing/2014/main" id="{3E08BEB7-6962-393A-0B83-FD26CF8FF059}"/>
              </a:ext>
            </a:extLst>
          </p:cNvPr>
          <p:cNvPicPr>
            <a:picLocks noChangeAspect="1"/>
          </p:cNvPicPr>
          <p:nvPr/>
        </p:nvPicPr>
        <p:blipFill>
          <a:blip r:embed="rId7"/>
          <a:srcRect/>
          <a:stretch>
            <a:fillRect/>
          </a:stretch>
        </p:blipFill>
        <p:spPr>
          <a:xfrm>
            <a:off x="7087999" y="5445224"/>
            <a:ext cx="1175126" cy="663516"/>
          </a:xfrm>
          <a:prstGeom prst="rect">
            <a:avLst/>
          </a:prstGeom>
        </p:spPr>
      </p:pic>
      <p:sp>
        <p:nvSpPr>
          <p:cNvPr id="35" name="TextBox 34">
            <a:extLst>
              <a:ext uri="{FF2B5EF4-FFF2-40B4-BE49-F238E27FC236}">
                <a16:creationId xmlns:a16="http://schemas.microsoft.com/office/drawing/2014/main" id="{645C0C38-FF08-98DC-A144-D244BEBB3669}"/>
              </a:ext>
            </a:extLst>
          </p:cNvPr>
          <p:cNvSpPr txBox="1"/>
          <p:nvPr/>
        </p:nvSpPr>
        <p:spPr>
          <a:xfrm>
            <a:off x="3288886" y="474255"/>
            <a:ext cx="6142892" cy="369332"/>
          </a:xfrm>
          <a:prstGeom prst="rect">
            <a:avLst/>
          </a:prstGeom>
          <a:noFill/>
        </p:spPr>
        <p:txBody>
          <a:bodyPr wrap="square">
            <a:spAutoFit/>
          </a:bodyPr>
          <a:lstStyle/>
          <a:p>
            <a:r>
              <a:rPr lang="en-US" sz="1800" b="1" spc="-5" dirty="0">
                <a:latin typeface="Arial MT"/>
                <a:cs typeface="Arial MT"/>
              </a:rPr>
              <a:t>COMPLETION SUMMARY OF SUB</a:t>
            </a:r>
            <a:r>
              <a:rPr lang="en-US" sz="1800" b="1" spc="-20" dirty="0">
                <a:latin typeface="Arial MT"/>
                <a:cs typeface="Arial MT"/>
              </a:rPr>
              <a:t> </a:t>
            </a:r>
            <a:r>
              <a:rPr lang="en-US" sz="1800" b="1" spc="-5" dirty="0">
                <a:latin typeface="Arial MT"/>
                <a:cs typeface="Arial MT"/>
              </a:rPr>
              <a:t>OBJECTIVE</a:t>
            </a:r>
          </a:p>
        </p:txBody>
      </p:sp>
    </p:spTree>
    <p:extLst>
      <p:ext uri="{BB962C8B-B14F-4D97-AF65-F5344CB8AC3E}">
        <p14:creationId xmlns:p14="http://schemas.microsoft.com/office/powerpoint/2010/main" val="316581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12">
            <a:extLst>
              <a:ext uri="{FF2B5EF4-FFF2-40B4-BE49-F238E27FC236}">
                <a16:creationId xmlns:a16="http://schemas.microsoft.com/office/drawing/2014/main" id="{907E2F9D-7144-FD75-A315-BB54D3BABDD7}"/>
              </a:ext>
            </a:extLst>
          </p:cNvPr>
          <p:cNvGrpSpPr/>
          <p:nvPr/>
        </p:nvGrpSpPr>
        <p:grpSpPr>
          <a:xfrm>
            <a:off x="0" y="188640"/>
            <a:ext cx="2592288" cy="1471573"/>
            <a:chOff x="0" y="0"/>
            <a:chExt cx="6015990" cy="3802379"/>
          </a:xfrm>
        </p:grpSpPr>
        <p:pic>
          <p:nvPicPr>
            <p:cNvPr id="9" name="object 13">
              <a:extLst>
                <a:ext uri="{FF2B5EF4-FFF2-40B4-BE49-F238E27FC236}">
                  <a16:creationId xmlns:a16="http://schemas.microsoft.com/office/drawing/2014/main" id="{EF005062-07BD-918E-3131-CD476ADB02ED}"/>
                </a:ext>
              </a:extLst>
            </p:cNvPr>
            <p:cNvPicPr/>
            <p:nvPr/>
          </p:nvPicPr>
          <p:blipFill>
            <a:blip r:embed="rId2" cstate="print"/>
            <a:stretch>
              <a:fillRect/>
            </a:stretch>
          </p:blipFill>
          <p:spPr>
            <a:xfrm>
              <a:off x="3115917" y="157749"/>
              <a:ext cx="2899840" cy="2191436"/>
            </a:xfrm>
            <a:prstGeom prst="rect">
              <a:avLst/>
            </a:prstGeom>
          </p:spPr>
        </p:pic>
        <p:sp>
          <p:nvSpPr>
            <p:cNvPr id="10" name="object 14">
              <a:extLst>
                <a:ext uri="{FF2B5EF4-FFF2-40B4-BE49-F238E27FC236}">
                  <a16:creationId xmlns:a16="http://schemas.microsoft.com/office/drawing/2014/main" id="{EADFDF1B-2D8E-7B9E-AD8E-938D40C5974A}"/>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1" name="object 15">
              <a:extLst>
                <a:ext uri="{FF2B5EF4-FFF2-40B4-BE49-F238E27FC236}">
                  <a16:creationId xmlns:a16="http://schemas.microsoft.com/office/drawing/2014/main" id="{2A4E6631-D145-5C4C-0A1F-FB8611126756}"/>
                </a:ext>
              </a:extLst>
            </p:cNvPr>
            <p:cNvPicPr/>
            <p:nvPr/>
          </p:nvPicPr>
          <p:blipFill>
            <a:blip r:embed="rId3" cstate="print"/>
            <a:stretch>
              <a:fillRect/>
            </a:stretch>
          </p:blipFill>
          <p:spPr>
            <a:xfrm>
              <a:off x="0" y="0"/>
              <a:ext cx="4038599" cy="3802099"/>
            </a:xfrm>
            <a:prstGeom prst="rect">
              <a:avLst/>
            </a:prstGeom>
          </p:spPr>
        </p:pic>
      </p:grpSp>
      <p:grpSp>
        <p:nvGrpSpPr>
          <p:cNvPr id="12" name="object 9">
            <a:extLst>
              <a:ext uri="{FF2B5EF4-FFF2-40B4-BE49-F238E27FC236}">
                <a16:creationId xmlns:a16="http://schemas.microsoft.com/office/drawing/2014/main" id="{791CF24B-E73B-836C-4ED6-D449953C1CEF}"/>
              </a:ext>
            </a:extLst>
          </p:cNvPr>
          <p:cNvGrpSpPr/>
          <p:nvPr/>
        </p:nvGrpSpPr>
        <p:grpSpPr>
          <a:xfrm>
            <a:off x="22412" y="3570062"/>
            <a:ext cx="3911228" cy="2751536"/>
            <a:chOff x="0" y="5145867"/>
            <a:chExt cx="5683885" cy="3998595"/>
          </a:xfrm>
        </p:grpSpPr>
        <p:sp>
          <p:nvSpPr>
            <p:cNvPr id="13" name="object 10">
              <a:extLst>
                <a:ext uri="{FF2B5EF4-FFF2-40B4-BE49-F238E27FC236}">
                  <a16:creationId xmlns:a16="http://schemas.microsoft.com/office/drawing/2014/main" id="{6564BB26-0EA5-BC4F-D933-8D620039B297}"/>
                </a:ext>
              </a:extLst>
            </p:cNvPr>
            <p:cNvSpPr/>
            <p:nvPr/>
          </p:nvSpPr>
          <p:spPr>
            <a:xfrm>
              <a:off x="0" y="8585110"/>
              <a:ext cx="5683885" cy="559435"/>
            </a:xfrm>
            <a:custGeom>
              <a:avLst/>
              <a:gdLst/>
              <a:ahLst/>
              <a:cxnLst/>
              <a:rect l="l" t="t" r="r" b="b"/>
              <a:pathLst>
                <a:path w="5683885" h="559434">
                  <a:moveTo>
                    <a:pt x="5683262" y="549592"/>
                  </a:moveTo>
                  <a:lnTo>
                    <a:pt x="2637040" y="549592"/>
                  </a:lnTo>
                  <a:lnTo>
                    <a:pt x="2634259" y="517271"/>
                  </a:lnTo>
                  <a:lnTo>
                    <a:pt x="2629141" y="468680"/>
                  </a:lnTo>
                  <a:lnTo>
                    <a:pt x="2623235" y="421716"/>
                  </a:lnTo>
                  <a:lnTo>
                    <a:pt x="2615742" y="371322"/>
                  </a:lnTo>
                  <a:lnTo>
                    <a:pt x="2607437" y="323342"/>
                  </a:lnTo>
                  <a:lnTo>
                    <a:pt x="2598458" y="277964"/>
                  </a:lnTo>
                  <a:lnTo>
                    <a:pt x="2588933" y="235407"/>
                  </a:lnTo>
                  <a:lnTo>
                    <a:pt x="2578963" y="195846"/>
                  </a:lnTo>
                  <a:lnTo>
                    <a:pt x="2566124" y="150914"/>
                  </a:lnTo>
                  <a:lnTo>
                    <a:pt x="2553220" y="111252"/>
                  </a:lnTo>
                  <a:lnTo>
                    <a:pt x="2528862" y="48958"/>
                  </a:lnTo>
                  <a:lnTo>
                    <a:pt x="2508910" y="11176"/>
                  </a:lnTo>
                  <a:lnTo>
                    <a:pt x="2495651" y="0"/>
                  </a:lnTo>
                  <a:lnTo>
                    <a:pt x="2492248" y="4902"/>
                  </a:lnTo>
                  <a:lnTo>
                    <a:pt x="2491054" y="16535"/>
                  </a:lnTo>
                  <a:lnTo>
                    <a:pt x="2491790" y="34544"/>
                  </a:lnTo>
                  <a:lnTo>
                    <a:pt x="2494203" y="58572"/>
                  </a:lnTo>
                  <a:lnTo>
                    <a:pt x="2497988" y="88290"/>
                  </a:lnTo>
                  <a:lnTo>
                    <a:pt x="2502865" y="123418"/>
                  </a:lnTo>
                  <a:lnTo>
                    <a:pt x="2508504" y="163639"/>
                  </a:lnTo>
                  <a:lnTo>
                    <a:pt x="2514587" y="208673"/>
                  </a:lnTo>
                  <a:lnTo>
                    <a:pt x="2520772" y="258229"/>
                  </a:lnTo>
                  <a:lnTo>
                    <a:pt x="2526817" y="312026"/>
                  </a:lnTo>
                  <a:lnTo>
                    <a:pt x="2532583" y="369747"/>
                  </a:lnTo>
                  <a:lnTo>
                    <a:pt x="2537891" y="431050"/>
                  </a:lnTo>
                  <a:lnTo>
                    <a:pt x="2541257" y="476250"/>
                  </a:lnTo>
                  <a:lnTo>
                    <a:pt x="2544305" y="522998"/>
                  </a:lnTo>
                  <a:lnTo>
                    <a:pt x="2545791" y="549592"/>
                  </a:lnTo>
                  <a:lnTo>
                    <a:pt x="0" y="549592"/>
                  </a:lnTo>
                  <a:lnTo>
                    <a:pt x="0" y="558888"/>
                  </a:lnTo>
                  <a:lnTo>
                    <a:pt x="2546324" y="558888"/>
                  </a:lnTo>
                  <a:lnTo>
                    <a:pt x="2637853" y="558888"/>
                  </a:lnTo>
                  <a:lnTo>
                    <a:pt x="5683262" y="558888"/>
                  </a:lnTo>
                  <a:lnTo>
                    <a:pt x="5683262" y="549592"/>
                  </a:lnTo>
                  <a:close/>
                </a:path>
              </a:pathLst>
            </a:custGeom>
            <a:solidFill>
              <a:srgbClr val="00892B">
                <a:alpha val="29798"/>
              </a:srgbClr>
            </a:solidFill>
          </p:spPr>
          <p:txBody>
            <a:bodyPr wrap="square" lIns="0" tIns="0" rIns="0" bIns="0" rtlCol="0"/>
            <a:lstStyle/>
            <a:p>
              <a:endParaRPr/>
            </a:p>
          </p:txBody>
        </p:sp>
        <p:pic>
          <p:nvPicPr>
            <p:cNvPr id="14" name="object 11">
              <a:extLst>
                <a:ext uri="{FF2B5EF4-FFF2-40B4-BE49-F238E27FC236}">
                  <a16:creationId xmlns:a16="http://schemas.microsoft.com/office/drawing/2014/main" id="{2F0B7588-F132-988F-5CBC-57A1BF82CE13}"/>
                </a:ext>
              </a:extLst>
            </p:cNvPr>
            <p:cNvPicPr/>
            <p:nvPr/>
          </p:nvPicPr>
          <p:blipFill>
            <a:blip r:embed="rId4" cstate="print"/>
            <a:stretch>
              <a:fillRect/>
            </a:stretch>
          </p:blipFill>
          <p:spPr>
            <a:xfrm>
              <a:off x="0" y="5145867"/>
              <a:ext cx="5596939" cy="3998132"/>
            </a:xfrm>
            <a:prstGeom prst="rect">
              <a:avLst/>
            </a:prstGeom>
          </p:spPr>
        </p:pic>
      </p:grpSp>
      <p:sp>
        <p:nvSpPr>
          <p:cNvPr id="15" name="object 19">
            <a:extLst>
              <a:ext uri="{FF2B5EF4-FFF2-40B4-BE49-F238E27FC236}">
                <a16:creationId xmlns:a16="http://schemas.microsoft.com/office/drawing/2014/main" id="{E47A1D78-8207-2CF9-1D8D-137312D1ABC0}"/>
              </a:ext>
            </a:extLst>
          </p:cNvPr>
          <p:cNvSpPr txBox="1">
            <a:spLocks noGrp="1"/>
          </p:cNvSpPr>
          <p:nvPr>
            <p:ph type="title"/>
          </p:nvPr>
        </p:nvSpPr>
        <p:spPr>
          <a:xfrm>
            <a:off x="6088508" y="312007"/>
            <a:ext cx="5306772" cy="443070"/>
          </a:xfrm>
          <a:prstGeom prst="rect">
            <a:avLst/>
          </a:prstGeom>
        </p:spPr>
        <p:txBody>
          <a:bodyPr vert="horz" wrap="square" lIns="0" tIns="12065" rIns="0" bIns="0" rtlCol="0">
            <a:spAutoFit/>
          </a:bodyPr>
          <a:lstStyle/>
          <a:p>
            <a:pPr marL="12700">
              <a:lnSpc>
                <a:spcPct val="100000"/>
              </a:lnSpc>
              <a:spcBef>
                <a:spcPts val="95"/>
              </a:spcBef>
            </a:pPr>
            <a:r>
              <a:rPr lang="en-US" sz="2800" b="1" spc="-10" dirty="0">
                <a:solidFill>
                  <a:schemeClr val="accent6"/>
                </a:solidFill>
              </a:rPr>
              <a:t>SYSTEM DIAGRAM</a:t>
            </a:r>
            <a:endParaRPr sz="2800" b="1" dirty="0">
              <a:solidFill>
                <a:schemeClr val="accent6"/>
              </a:solidFill>
            </a:endParaRPr>
          </a:p>
        </p:txBody>
      </p:sp>
      <p:pic>
        <p:nvPicPr>
          <p:cNvPr id="4" name="Picture 3" descr="A diagram of a computer&#10;&#10;Description automatically generated">
            <a:extLst>
              <a:ext uri="{FF2B5EF4-FFF2-40B4-BE49-F238E27FC236}">
                <a16:creationId xmlns:a16="http://schemas.microsoft.com/office/drawing/2014/main" id="{4A6AC89D-F624-DAC4-A6DF-33653C9FF78A}"/>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1740230" y="702069"/>
            <a:ext cx="9900385" cy="5568966"/>
          </a:xfrm>
          <a:prstGeom prst="rect">
            <a:avLst/>
          </a:prstGeom>
        </p:spPr>
      </p:pic>
      <p:sp>
        <p:nvSpPr>
          <p:cNvPr id="3" name="TextBox 2">
            <a:extLst>
              <a:ext uri="{FF2B5EF4-FFF2-40B4-BE49-F238E27FC236}">
                <a16:creationId xmlns:a16="http://schemas.microsoft.com/office/drawing/2014/main" id="{E68328F8-FB95-5360-51A8-08F8DA2A9AC1}"/>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IT20299552  | Rubasinghe L.M | TMP-2023-24-001</a:t>
            </a:r>
          </a:p>
        </p:txBody>
      </p:sp>
    </p:spTree>
    <p:extLst>
      <p:ext uri="{BB962C8B-B14F-4D97-AF65-F5344CB8AC3E}">
        <p14:creationId xmlns:p14="http://schemas.microsoft.com/office/powerpoint/2010/main" val="1402589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10" name="Picture 9">
            <a:extLst>
              <a:ext uri="{FF2B5EF4-FFF2-40B4-BE49-F238E27FC236}">
                <a16:creationId xmlns:a16="http://schemas.microsoft.com/office/drawing/2014/main" id="{4548F8A0-9B88-D5B9-AFCA-3821E6BAA295}"/>
              </a:ext>
            </a:extLst>
          </p:cNvPr>
          <p:cNvPicPr>
            <a:picLocks noChangeAspect="1"/>
          </p:cNvPicPr>
          <p:nvPr/>
        </p:nvPicPr>
        <p:blipFill>
          <a:blip r:embed="rId4"/>
          <a:stretch>
            <a:fillRect/>
          </a:stretch>
        </p:blipFill>
        <p:spPr>
          <a:xfrm>
            <a:off x="191344" y="1144220"/>
            <a:ext cx="5904656" cy="4569559"/>
          </a:xfrm>
          <a:prstGeom prst="rect">
            <a:avLst/>
          </a:prstGeom>
        </p:spPr>
      </p:pic>
      <p:pic>
        <p:nvPicPr>
          <p:cNvPr id="13" name="Picture 12">
            <a:extLst>
              <a:ext uri="{FF2B5EF4-FFF2-40B4-BE49-F238E27FC236}">
                <a16:creationId xmlns:a16="http://schemas.microsoft.com/office/drawing/2014/main" id="{2179339B-2012-A31F-FAEF-9F69E1B11F66}"/>
              </a:ext>
            </a:extLst>
          </p:cNvPr>
          <p:cNvPicPr>
            <a:picLocks noChangeAspect="1"/>
          </p:cNvPicPr>
          <p:nvPr/>
        </p:nvPicPr>
        <p:blipFill>
          <a:blip r:embed="rId5"/>
          <a:stretch>
            <a:fillRect/>
          </a:stretch>
        </p:blipFill>
        <p:spPr>
          <a:xfrm>
            <a:off x="6232794" y="1144219"/>
            <a:ext cx="5741267" cy="4569559"/>
          </a:xfrm>
          <a:prstGeom prst="rect">
            <a:avLst/>
          </a:prstGeom>
        </p:spPr>
      </p:pic>
    </p:spTree>
    <p:extLst>
      <p:ext uri="{BB962C8B-B14F-4D97-AF65-F5344CB8AC3E}">
        <p14:creationId xmlns:p14="http://schemas.microsoft.com/office/powerpoint/2010/main" val="665409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3" name="Picture 2">
            <a:extLst>
              <a:ext uri="{FF2B5EF4-FFF2-40B4-BE49-F238E27FC236}">
                <a16:creationId xmlns:a16="http://schemas.microsoft.com/office/drawing/2014/main" id="{D2E52E8C-362A-0BB1-736F-9DD2791006F4}"/>
              </a:ext>
            </a:extLst>
          </p:cNvPr>
          <p:cNvPicPr>
            <a:picLocks noChangeAspect="1"/>
          </p:cNvPicPr>
          <p:nvPr/>
        </p:nvPicPr>
        <p:blipFill>
          <a:blip r:embed="rId4"/>
          <a:stretch>
            <a:fillRect/>
          </a:stretch>
        </p:blipFill>
        <p:spPr>
          <a:xfrm>
            <a:off x="207969" y="1340768"/>
            <a:ext cx="5832648" cy="4547902"/>
          </a:xfrm>
          <a:prstGeom prst="rect">
            <a:avLst/>
          </a:prstGeom>
        </p:spPr>
      </p:pic>
      <p:pic>
        <p:nvPicPr>
          <p:cNvPr id="12" name="Picture 11">
            <a:extLst>
              <a:ext uri="{FF2B5EF4-FFF2-40B4-BE49-F238E27FC236}">
                <a16:creationId xmlns:a16="http://schemas.microsoft.com/office/drawing/2014/main" id="{215F0215-84A1-D6CE-1386-E82A60066A03}"/>
              </a:ext>
            </a:extLst>
          </p:cNvPr>
          <p:cNvPicPr>
            <a:picLocks noChangeAspect="1"/>
          </p:cNvPicPr>
          <p:nvPr/>
        </p:nvPicPr>
        <p:blipFill>
          <a:blip r:embed="rId5"/>
          <a:stretch>
            <a:fillRect/>
          </a:stretch>
        </p:blipFill>
        <p:spPr>
          <a:xfrm>
            <a:off x="6151385" y="1340768"/>
            <a:ext cx="5832646" cy="4547902"/>
          </a:xfrm>
          <a:prstGeom prst="rect">
            <a:avLst/>
          </a:prstGeom>
        </p:spPr>
      </p:pic>
    </p:spTree>
    <p:extLst>
      <p:ext uri="{BB962C8B-B14F-4D97-AF65-F5344CB8AC3E}">
        <p14:creationId xmlns:p14="http://schemas.microsoft.com/office/powerpoint/2010/main" val="13439972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10" name="Picture 9">
            <a:extLst>
              <a:ext uri="{FF2B5EF4-FFF2-40B4-BE49-F238E27FC236}">
                <a16:creationId xmlns:a16="http://schemas.microsoft.com/office/drawing/2014/main" id="{A874A072-4234-4716-D285-B6AD4FE39657}"/>
              </a:ext>
            </a:extLst>
          </p:cNvPr>
          <p:cNvPicPr>
            <a:picLocks noChangeAspect="1"/>
          </p:cNvPicPr>
          <p:nvPr/>
        </p:nvPicPr>
        <p:blipFill>
          <a:blip r:embed="rId4"/>
          <a:stretch>
            <a:fillRect/>
          </a:stretch>
        </p:blipFill>
        <p:spPr>
          <a:xfrm>
            <a:off x="191345" y="1340768"/>
            <a:ext cx="5904656" cy="4844631"/>
          </a:xfrm>
          <a:prstGeom prst="rect">
            <a:avLst/>
          </a:prstGeom>
        </p:spPr>
      </p:pic>
      <p:pic>
        <p:nvPicPr>
          <p:cNvPr id="13" name="Picture 12">
            <a:extLst>
              <a:ext uri="{FF2B5EF4-FFF2-40B4-BE49-F238E27FC236}">
                <a16:creationId xmlns:a16="http://schemas.microsoft.com/office/drawing/2014/main" id="{A7150326-4878-1DAE-8ADD-9543CF96DFD3}"/>
              </a:ext>
            </a:extLst>
          </p:cNvPr>
          <p:cNvPicPr>
            <a:picLocks noChangeAspect="1"/>
          </p:cNvPicPr>
          <p:nvPr/>
        </p:nvPicPr>
        <p:blipFill>
          <a:blip r:embed="rId5"/>
          <a:stretch>
            <a:fillRect/>
          </a:stretch>
        </p:blipFill>
        <p:spPr>
          <a:xfrm>
            <a:off x="6182850" y="1340768"/>
            <a:ext cx="5817805" cy="4844631"/>
          </a:xfrm>
          <a:prstGeom prst="rect">
            <a:avLst/>
          </a:prstGeom>
        </p:spPr>
      </p:pic>
    </p:spTree>
    <p:extLst>
      <p:ext uri="{BB962C8B-B14F-4D97-AF65-F5344CB8AC3E}">
        <p14:creationId xmlns:p14="http://schemas.microsoft.com/office/powerpoint/2010/main" val="2165926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3" name="Picture 2">
            <a:extLst>
              <a:ext uri="{FF2B5EF4-FFF2-40B4-BE49-F238E27FC236}">
                <a16:creationId xmlns:a16="http://schemas.microsoft.com/office/drawing/2014/main" id="{D8487990-4578-01DC-41E3-9185AA0CDA72}"/>
              </a:ext>
            </a:extLst>
          </p:cNvPr>
          <p:cNvPicPr>
            <a:picLocks noChangeAspect="1"/>
          </p:cNvPicPr>
          <p:nvPr/>
        </p:nvPicPr>
        <p:blipFill>
          <a:blip r:embed="rId4"/>
          <a:stretch>
            <a:fillRect/>
          </a:stretch>
        </p:blipFill>
        <p:spPr>
          <a:xfrm>
            <a:off x="177539" y="1414667"/>
            <a:ext cx="5918462" cy="4564935"/>
          </a:xfrm>
          <a:prstGeom prst="rect">
            <a:avLst/>
          </a:prstGeom>
        </p:spPr>
      </p:pic>
      <p:pic>
        <p:nvPicPr>
          <p:cNvPr id="12" name="Picture 11">
            <a:extLst>
              <a:ext uri="{FF2B5EF4-FFF2-40B4-BE49-F238E27FC236}">
                <a16:creationId xmlns:a16="http://schemas.microsoft.com/office/drawing/2014/main" id="{7C362121-7685-8447-3D14-C8E15E99A143}"/>
              </a:ext>
            </a:extLst>
          </p:cNvPr>
          <p:cNvPicPr>
            <a:picLocks noChangeAspect="1"/>
          </p:cNvPicPr>
          <p:nvPr/>
        </p:nvPicPr>
        <p:blipFill>
          <a:blip r:embed="rId5"/>
          <a:stretch>
            <a:fillRect/>
          </a:stretch>
        </p:blipFill>
        <p:spPr>
          <a:xfrm>
            <a:off x="6276246" y="1414667"/>
            <a:ext cx="5738215" cy="4564936"/>
          </a:xfrm>
          <a:prstGeom prst="rect">
            <a:avLst/>
          </a:prstGeom>
        </p:spPr>
      </p:pic>
    </p:spTree>
    <p:extLst>
      <p:ext uri="{BB962C8B-B14F-4D97-AF65-F5344CB8AC3E}">
        <p14:creationId xmlns:p14="http://schemas.microsoft.com/office/powerpoint/2010/main" val="36056634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10" name="Picture 9">
            <a:extLst>
              <a:ext uri="{FF2B5EF4-FFF2-40B4-BE49-F238E27FC236}">
                <a16:creationId xmlns:a16="http://schemas.microsoft.com/office/drawing/2014/main" id="{38C34981-BD2A-57F7-939E-54E05682CFD4}"/>
              </a:ext>
            </a:extLst>
          </p:cNvPr>
          <p:cNvPicPr>
            <a:picLocks noChangeAspect="1"/>
          </p:cNvPicPr>
          <p:nvPr/>
        </p:nvPicPr>
        <p:blipFill>
          <a:blip r:embed="rId4"/>
          <a:stretch>
            <a:fillRect/>
          </a:stretch>
        </p:blipFill>
        <p:spPr>
          <a:xfrm>
            <a:off x="209859" y="1517143"/>
            <a:ext cx="5928182" cy="4372585"/>
          </a:xfrm>
          <a:prstGeom prst="rect">
            <a:avLst/>
          </a:prstGeom>
        </p:spPr>
      </p:pic>
      <p:pic>
        <p:nvPicPr>
          <p:cNvPr id="13" name="Picture 12">
            <a:extLst>
              <a:ext uri="{FF2B5EF4-FFF2-40B4-BE49-F238E27FC236}">
                <a16:creationId xmlns:a16="http://schemas.microsoft.com/office/drawing/2014/main" id="{CAA9C0D7-A03C-E4C9-BF6B-B685DD25B96F}"/>
              </a:ext>
            </a:extLst>
          </p:cNvPr>
          <p:cNvPicPr>
            <a:picLocks noChangeAspect="1"/>
          </p:cNvPicPr>
          <p:nvPr/>
        </p:nvPicPr>
        <p:blipFill>
          <a:blip r:embed="rId5"/>
          <a:stretch>
            <a:fillRect/>
          </a:stretch>
        </p:blipFill>
        <p:spPr>
          <a:xfrm>
            <a:off x="6248538" y="1518647"/>
            <a:ext cx="5733604" cy="4371081"/>
          </a:xfrm>
          <a:prstGeom prst="rect">
            <a:avLst/>
          </a:prstGeom>
        </p:spPr>
      </p:pic>
    </p:spTree>
    <p:extLst>
      <p:ext uri="{BB962C8B-B14F-4D97-AF65-F5344CB8AC3E}">
        <p14:creationId xmlns:p14="http://schemas.microsoft.com/office/powerpoint/2010/main" val="3037772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8">
            <a:extLst>
              <a:ext uri="{FF2B5EF4-FFF2-40B4-BE49-F238E27FC236}">
                <a16:creationId xmlns:a16="http://schemas.microsoft.com/office/drawing/2014/main" id="{A1654363-21BF-29D5-18CF-64FA498F3124}"/>
              </a:ext>
            </a:extLst>
          </p:cNvPr>
          <p:cNvSpPr txBox="1">
            <a:spLocks/>
          </p:cNvSpPr>
          <p:nvPr/>
        </p:nvSpPr>
        <p:spPr>
          <a:xfrm>
            <a:off x="7536160" y="231916"/>
            <a:ext cx="4531025" cy="443711"/>
          </a:xfrm>
          <a:prstGeom prst="rect">
            <a:avLst/>
          </a:prstGeom>
        </p:spPr>
        <p:txBody>
          <a:bodyPr vert="horz" wrap="square" lIns="0" tIns="12700"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0"/>
              </a:spcBef>
            </a:pPr>
            <a:r>
              <a:rPr lang="en-US" sz="2800" b="1" dirty="0">
                <a:latin typeface="Arial"/>
                <a:cs typeface="Arial"/>
              </a:rPr>
              <a:t>RESEARCH QUESTION</a:t>
            </a:r>
          </a:p>
        </p:txBody>
      </p:sp>
      <p:grpSp>
        <p:nvGrpSpPr>
          <p:cNvPr id="5" name="object 6">
            <a:extLst>
              <a:ext uri="{FF2B5EF4-FFF2-40B4-BE49-F238E27FC236}">
                <a16:creationId xmlns:a16="http://schemas.microsoft.com/office/drawing/2014/main" id="{19D6D8FC-6254-4A0B-2363-98C44EFB8532}"/>
              </a:ext>
            </a:extLst>
          </p:cNvPr>
          <p:cNvGrpSpPr/>
          <p:nvPr/>
        </p:nvGrpSpPr>
        <p:grpSpPr>
          <a:xfrm>
            <a:off x="15420" y="154740"/>
            <a:ext cx="3707884" cy="2348880"/>
            <a:chOff x="0" y="0"/>
            <a:chExt cx="6015757" cy="3810877"/>
          </a:xfrm>
        </p:grpSpPr>
        <p:pic>
          <p:nvPicPr>
            <p:cNvPr id="6" name="object 7">
              <a:extLst>
                <a:ext uri="{FF2B5EF4-FFF2-40B4-BE49-F238E27FC236}">
                  <a16:creationId xmlns:a16="http://schemas.microsoft.com/office/drawing/2014/main" id="{84C44223-A885-76EF-7D2F-A5EB092BD254}"/>
                </a:ext>
              </a:extLst>
            </p:cNvPr>
            <p:cNvPicPr/>
            <p:nvPr/>
          </p:nvPicPr>
          <p:blipFill>
            <a:blip r:embed="rId2" cstate="print"/>
            <a:stretch>
              <a:fillRect/>
            </a:stretch>
          </p:blipFill>
          <p:spPr>
            <a:xfrm>
              <a:off x="3115917" y="166524"/>
              <a:ext cx="2899840" cy="2191436"/>
            </a:xfrm>
            <a:prstGeom prst="rect">
              <a:avLst/>
            </a:prstGeom>
          </p:spPr>
        </p:pic>
        <p:sp>
          <p:nvSpPr>
            <p:cNvPr id="7" name="object 8">
              <a:extLst>
                <a:ext uri="{FF2B5EF4-FFF2-40B4-BE49-F238E27FC236}">
                  <a16:creationId xmlns:a16="http://schemas.microsoft.com/office/drawing/2014/main" id="{0D151491-AD94-A07A-F866-05FC60B8F367}"/>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9">
              <a:extLst>
                <a:ext uri="{FF2B5EF4-FFF2-40B4-BE49-F238E27FC236}">
                  <a16:creationId xmlns:a16="http://schemas.microsoft.com/office/drawing/2014/main" id="{4C9FC80B-6584-4A7E-857A-E26D154B61CA}"/>
                </a:ext>
              </a:extLst>
            </p:cNvPr>
            <p:cNvPicPr/>
            <p:nvPr/>
          </p:nvPicPr>
          <p:blipFill>
            <a:blip r:embed="rId3" cstate="print"/>
            <a:stretch>
              <a:fillRect/>
            </a:stretch>
          </p:blipFill>
          <p:spPr>
            <a:xfrm>
              <a:off x="0" y="0"/>
              <a:ext cx="4038599" cy="3810877"/>
            </a:xfrm>
            <a:prstGeom prst="rect">
              <a:avLst/>
            </a:prstGeom>
          </p:spPr>
        </p:pic>
      </p:grpSp>
      <p:pic>
        <p:nvPicPr>
          <p:cNvPr id="10" name="object 15">
            <a:extLst>
              <a:ext uri="{FF2B5EF4-FFF2-40B4-BE49-F238E27FC236}">
                <a16:creationId xmlns:a16="http://schemas.microsoft.com/office/drawing/2014/main" id="{81F9AE64-8E9A-B1AE-C6C1-7EB24E4DD697}"/>
              </a:ext>
            </a:extLst>
          </p:cNvPr>
          <p:cNvPicPr/>
          <p:nvPr/>
        </p:nvPicPr>
        <p:blipFill rotWithShape="1">
          <a:blip r:embed="rId4" cstate="print"/>
          <a:srcRect r="52167"/>
          <a:stretch/>
        </p:blipFill>
        <p:spPr>
          <a:xfrm>
            <a:off x="106900" y="2355315"/>
            <a:ext cx="2604724" cy="3998132"/>
          </a:xfrm>
          <a:prstGeom prst="rect">
            <a:avLst/>
          </a:prstGeom>
        </p:spPr>
      </p:pic>
      <p:sp>
        <p:nvSpPr>
          <p:cNvPr id="13" name="object 4">
            <a:extLst>
              <a:ext uri="{FF2B5EF4-FFF2-40B4-BE49-F238E27FC236}">
                <a16:creationId xmlns:a16="http://schemas.microsoft.com/office/drawing/2014/main" id="{2F8C178A-45F6-C53E-66F4-E2DCF7A4828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2" name="object 11">
            <a:extLst>
              <a:ext uri="{FF2B5EF4-FFF2-40B4-BE49-F238E27FC236}">
                <a16:creationId xmlns:a16="http://schemas.microsoft.com/office/drawing/2014/main" id="{84B74605-2FA8-3F23-6133-3B93DCCE17C9}"/>
              </a:ext>
            </a:extLst>
          </p:cNvPr>
          <p:cNvPicPr/>
          <p:nvPr/>
        </p:nvPicPr>
        <p:blipFill>
          <a:blip r:embed="rId5" cstate="print"/>
          <a:stretch>
            <a:fillRect/>
          </a:stretch>
        </p:blipFill>
        <p:spPr>
          <a:xfrm>
            <a:off x="415735" y="3306737"/>
            <a:ext cx="2088924" cy="2870392"/>
          </a:xfrm>
          <a:prstGeom prst="rect">
            <a:avLst/>
          </a:prstGeom>
        </p:spPr>
      </p:pic>
      <p:pic>
        <p:nvPicPr>
          <p:cNvPr id="3" name="Picture 2" descr="A person sitting on the floor with a computer and a question mark&#10;&#10;Description automatically generated">
            <a:extLst>
              <a:ext uri="{FF2B5EF4-FFF2-40B4-BE49-F238E27FC236}">
                <a16:creationId xmlns:a16="http://schemas.microsoft.com/office/drawing/2014/main" id="{B386654B-98F3-1B54-088F-AFDC017BA6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5338" y="3532971"/>
            <a:ext cx="3486334" cy="2820476"/>
          </a:xfrm>
          <a:prstGeom prst="rect">
            <a:avLst/>
          </a:prstGeom>
        </p:spPr>
      </p:pic>
      <p:sp>
        <p:nvSpPr>
          <p:cNvPr id="11" name="TextBox 10">
            <a:extLst>
              <a:ext uri="{FF2B5EF4-FFF2-40B4-BE49-F238E27FC236}">
                <a16:creationId xmlns:a16="http://schemas.microsoft.com/office/drawing/2014/main" id="{C4510185-4E03-43FC-BC14-DCDB222EB4D3}"/>
              </a:ext>
            </a:extLst>
          </p:cNvPr>
          <p:cNvSpPr txBox="1"/>
          <p:nvPr/>
        </p:nvSpPr>
        <p:spPr>
          <a:xfrm>
            <a:off x="1702606" y="1619530"/>
            <a:ext cx="10081120" cy="1754326"/>
          </a:xfrm>
          <a:prstGeom prst="rect">
            <a:avLst/>
          </a:prstGeom>
          <a:noFill/>
        </p:spPr>
        <p:txBody>
          <a:bodyPr wrap="square">
            <a:spAutoFit/>
          </a:bodyPr>
          <a:lstStyle/>
          <a:p>
            <a:r>
              <a:rPr lang="en-GB" dirty="0"/>
              <a:t>The cattle industry in Sri Lanka, a vital component of the agricultural sector, is pivotal to the nation's economy. However, the occurrence of skin diseases among cattle remains a pressing concern, impacting animal welfare, productivity, and economic stability. The conventional methods of diagnosing these diseases often rely on subjective visual assessments, leading to inconsistencies and delays in treatment. Moreover, the accurate assessment of disease severity and the efficient extraction of relevant information from diverse data sources pose formidable challenges.</a:t>
            </a:r>
          </a:p>
        </p:txBody>
      </p:sp>
    </p:spTree>
    <p:extLst>
      <p:ext uri="{BB962C8B-B14F-4D97-AF65-F5344CB8AC3E}">
        <p14:creationId xmlns:p14="http://schemas.microsoft.com/office/powerpoint/2010/main" val="761209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28" name="Picture 27">
            <a:extLst>
              <a:ext uri="{FF2B5EF4-FFF2-40B4-BE49-F238E27FC236}">
                <a16:creationId xmlns:a16="http://schemas.microsoft.com/office/drawing/2014/main" id="{2C6D46BF-E984-6619-B023-86CD74CABA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9846" y="1097108"/>
            <a:ext cx="2667000" cy="4876800"/>
          </a:xfrm>
          <a:prstGeom prst="rect">
            <a:avLst/>
          </a:prstGeom>
        </p:spPr>
      </p:pic>
      <p:pic>
        <p:nvPicPr>
          <p:cNvPr id="30" name="Picture 29">
            <a:extLst>
              <a:ext uri="{FF2B5EF4-FFF2-40B4-BE49-F238E27FC236}">
                <a16:creationId xmlns:a16="http://schemas.microsoft.com/office/drawing/2014/main" id="{68F0C86F-02B6-782A-FFDB-01FB8EBD4F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9021" y="1068533"/>
            <a:ext cx="2790825" cy="4905375"/>
          </a:xfrm>
          <a:prstGeom prst="rect">
            <a:avLst/>
          </a:prstGeom>
        </p:spPr>
      </p:pic>
      <p:pic>
        <p:nvPicPr>
          <p:cNvPr id="32" name="Picture 31">
            <a:extLst>
              <a:ext uri="{FF2B5EF4-FFF2-40B4-BE49-F238E27FC236}">
                <a16:creationId xmlns:a16="http://schemas.microsoft.com/office/drawing/2014/main" id="{B3F0AC7D-F7E2-7C1F-B2FA-8069CE9654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8196" y="1091684"/>
            <a:ext cx="2790825" cy="4905375"/>
          </a:xfrm>
          <a:prstGeom prst="rect">
            <a:avLst/>
          </a:prstGeom>
        </p:spPr>
      </p:pic>
      <p:pic>
        <p:nvPicPr>
          <p:cNvPr id="34" name="Picture 33">
            <a:extLst>
              <a:ext uri="{FF2B5EF4-FFF2-40B4-BE49-F238E27FC236}">
                <a16:creationId xmlns:a16="http://schemas.microsoft.com/office/drawing/2014/main" id="{877ED63C-5F15-5EC0-A09A-7BF716C02B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9771" y="1097108"/>
            <a:ext cx="2638425" cy="4886325"/>
          </a:xfrm>
          <a:prstGeom prst="rect">
            <a:avLst/>
          </a:prstGeom>
        </p:spPr>
      </p:pic>
    </p:spTree>
    <p:extLst>
      <p:ext uri="{BB962C8B-B14F-4D97-AF65-F5344CB8AC3E}">
        <p14:creationId xmlns:p14="http://schemas.microsoft.com/office/powerpoint/2010/main" val="1420453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10" name="Picture 9">
            <a:extLst>
              <a:ext uri="{FF2B5EF4-FFF2-40B4-BE49-F238E27FC236}">
                <a16:creationId xmlns:a16="http://schemas.microsoft.com/office/drawing/2014/main" id="{2437E903-CFD0-F82E-5078-A8477611654A}"/>
              </a:ext>
            </a:extLst>
          </p:cNvPr>
          <p:cNvPicPr>
            <a:picLocks noChangeAspect="1"/>
          </p:cNvPicPr>
          <p:nvPr/>
        </p:nvPicPr>
        <p:blipFill>
          <a:blip r:embed="rId4"/>
          <a:stretch>
            <a:fillRect/>
          </a:stretch>
        </p:blipFill>
        <p:spPr>
          <a:xfrm>
            <a:off x="416108" y="1772816"/>
            <a:ext cx="2038635" cy="3620005"/>
          </a:xfrm>
          <a:prstGeom prst="rect">
            <a:avLst/>
          </a:prstGeom>
        </p:spPr>
      </p:pic>
      <p:pic>
        <p:nvPicPr>
          <p:cNvPr id="13" name="Picture 12">
            <a:extLst>
              <a:ext uri="{FF2B5EF4-FFF2-40B4-BE49-F238E27FC236}">
                <a16:creationId xmlns:a16="http://schemas.microsoft.com/office/drawing/2014/main" id="{D1B7D4E9-7AB4-75AA-86A1-E4825752B9F8}"/>
              </a:ext>
            </a:extLst>
          </p:cNvPr>
          <p:cNvPicPr>
            <a:picLocks noChangeAspect="1"/>
          </p:cNvPicPr>
          <p:nvPr/>
        </p:nvPicPr>
        <p:blipFill>
          <a:blip r:embed="rId5"/>
          <a:stretch>
            <a:fillRect/>
          </a:stretch>
        </p:blipFill>
        <p:spPr>
          <a:xfrm>
            <a:off x="2748805" y="1572762"/>
            <a:ext cx="4248743" cy="4020111"/>
          </a:xfrm>
          <a:prstGeom prst="rect">
            <a:avLst/>
          </a:prstGeom>
        </p:spPr>
      </p:pic>
      <p:pic>
        <p:nvPicPr>
          <p:cNvPr id="15" name="Picture 14">
            <a:extLst>
              <a:ext uri="{FF2B5EF4-FFF2-40B4-BE49-F238E27FC236}">
                <a16:creationId xmlns:a16="http://schemas.microsoft.com/office/drawing/2014/main" id="{34B64357-D943-F298-6CFC-27F5CBBFB556}"/>
              </a:ext>
            </a:extLst>
          </p:cNvPr>
          <p:cNvPicPr>
            <a:picLocks noChangeAspect="1"/>
          </p:cNvPicPr>
          <p:nvPr/>
        </p:nvPicPr>
        <p:blipFill>
          <a:blip r:embed="rId6"/>
          <a:stretch>
            <a:fillRect/>
          </a:stretch>
        </p:blipFill>
        <p:spPr>
          <a:xfrm>
            <a:off x="7256558" y="1584993"/>
            <a:ext cx="2057687" cy="3658111"/>
          </a:xfrm>
          <a:prstGeom prst="rect">
            <a:avLst/>
          </a:prstGeom>
        </p:spPr>
      </p:pic>
      <p:pic>
        <p:nvPicPr>
          <p:cNvPr id="17" name="Picture 16">
            <a:extLst>
              <a:ext uri="{FF2B5EF4-FFF2-40B4-BE49-F238E27FC236}">
                <a16:creationId xmlns:a16="http://schemas.microsoft.com/office/drawing/2014/main" id="{A68CA8B7-5086-A1E4-0A56-1F3FE2C6E1DD}"/>
              </a:ext>
            </a:extLst>
          </p:cNvPr>
          <p:cNvPicPr>
            <a:picLocks noChangeAspect="1"/>
          </p:cNvPicPr>
          <p:nvPr/>
        </p:nvPicPr>
        <p:blipFill>
          <a:blip r:embed="rId7"/>
          <a:stretch>
            <a:fillRect/>
          </a:stretch>
        </p:blipFill>
        <p:spPr>
          <a:xfrm>
            <a:off x="9689626" y="1584993"/>
            <a:ext cx="2086266" cy="3648584"/>
          </a:xfrm>
          <a:prstGeom prst="rect">
            <a:avLst/>
          </a:prstGeom>
        </p:spPr>
      </p:pic>
    </p:spTree>
    <p:extLst>
      <p:ext uri="{BB962C8B-B14F-4D97-AF65-F5344CB8AC3E}">
        <p14:creationId xmlns:p14="http://schemas.microsoft.com/office/powerpoint/2010/main" val="12949948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D31FA5-35FD-0DD4-3E52-E550A20C6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76" y="163029"/>
            <a:ext cx="7848872" cy="6200250"/>
          </a:xfrm>
          <a:prstGeom prst="rect">
            <a:avLst/>
          </a:prstGeom>
        </p:spPr>
      </p:pic>
      <p:sp>
        <p:nvSpPr>
          <p:cNvPr id="2" name="Title 1">
            <a:extLst>
              <a:ext uri="{FF2B5EF4-FFF2-40B4-BE49-F238E27FC236}">
                <a16:creationId xmlns:a16="http://schemas.microsoft.com/office/drawing/2014/main" id="{782613B5-897E-EBB3-6868-F8931F42DC4B}"/>
              </a:ext>
            </a:extLst>
          </p:cNvPr>
          <p:cNvSpPr>
            <a:spLocks noGrp="1"/>
          </p:cNvSpPr>
          <p:nvPr>
            <p:ph type="title"/>
          </p:nvPr>
        </p:nvSpPr>
        <p:spPr>
          <a:xfrm>
            <a:off x="3975186" y="99574"/>
            <a:ext cx="8049122" cy="819944"/>
          </a:xfrm>
        </p:spPr>
        <p:txBody>
          <a:bodyPr/>
          <a:lstStyle/>
          <a:p>
            <a:r>
              <a:rPr lang="en-US" b="1" dirty="0"/>
              <a:t>Commercialize</a:t>
            </a:r>
          </a:p>
        </p:txBody>
      </p:sp>
      <p:grpSp>
        <p:nvGrpSpPr>
          <p:cNvPr id="4" name="object 3">
            <a:extLst>
              <a:ext uri="{FF2B5EF4-FFF2-40B4-BE49-F238E27FC236}">
                <a16:creationId xmlns:a16="http://schemas.microsoft.com/office/drawing/2014/main" id="{DA72B9D6-2670-478D-95D8-25E1951F5975}"/>
              </a:ext>
            </a:extLst>
          </p:cNvPr>
          <p:cNvGrpSpPr/>
          <p:nvPr/>
        </p:nvGrpSpPr>
        <p:grpSpPr>
          <a:xfrm>
            <a:off x="-11539" y="312215"/>
            <a:ext cx="2651155" cy="1748633"/>
            <a:chOff x="0" y="1"/>
            <a:chExt cx="6015990" cy="3802379"/>
          </a:xfrm>
        </p:grpSpPr>
        <p:pic>
          <p:nvPicPr>
            <p:cNvPr id="5" name="object 4">
              <a:extLst>
                <a:ext uri="{FF2B5EF4-FFF2-40B4-BE49-F238E27FC236}">
                  <a16:creationId xmlns:a16="http://schemas.microsoft.com/office/drawing/2014/main" id="{3D4F454D-DD84-171F-04E0-7D8B16D902D3}"/>
                </a:ext>
              </a:extLst>
            </p:cNvPr>
            <p:cNvPicPr/>
            <p:nvPr/>
          </p:nvPicPr>
          <p:blipFill>
            <a:blip r:embed="rId3" cstate="print"/>
            <a:stretch>
              <a:fillRect/>
            </a:stretch>
          </p:blipFill>
          <p:spPr>
            <a:xfrm>
              <a:off x="3115917" y="157749"/>
              <a:ext cx="2899840" cy="2191436"/>
            </a:xfrm>
            <a:prstGeom prst="rect">
              <a:avLst/>
            </a:prstGeom>
          </p:spPr>
        </p:pic>
        <p:sp>
          <p:nvSpPr>
            <p:cNvPr id="6" name="object 5">
              <a:extLst>
                <a:ext uri="{FF2B5EF4-FFF2-40B4-BE49-F238E27FC236}">
                  <a16:creationId xmlns:a16="http://schemas.microsoft.com/office/drawing/2014/main" id="{09A59F82-D2DD-84F2-B4B0-6484EC53FBD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7" name="object 6">
              <a:extLst>
                <a:ext uri="{FF2B5EF4-FFF2-40B4-BE49-F238E27FC236}">
                  <a16:creationId xmlns:a16="http://schemas.microsoft.com/office/drawing/2014/main" id="{1F215FFC-12E8-8AD4-FE6C-0B923A9CA13B}"/>
                </a:ext>
              </a:extLst>
            </p:cNvPr>
            <p:cNvPicPr/>
            <p:nvPr/>
          </p:nvPicPr>
          <p:blipFill>
            <a:blip r:embed="rId4" cstate="print"/>
            <a:stretch>
              <a:fillRect/>
            </a:stretch>
          </p:blipFill>
          <p:spPr>
            <a:xfrm>
              <a:off x="0" y="1"/>
              <a:ext cx="4038599" cy="3802099"/>
            </a:xfrm>
            <a:prstGeom prst="rect">
              <a:avLst/>
            </a:prstGeom>
          </p:spPr>
        </p:pic>
      </p:grpSp>
      <p:pic>
        <p:nvPicPr>
          <p:cNvPr id="16" name="Picture 15">
            <a:extLst>
              <a:ext uri="{FF2B5EF4-FFF2-40B4-BE49-F238E27FC236}">
                <a16:creationId xmlns:a16="http://schemas.microsoft.com/office/drawing/2014/main" id="{59AD00F6-D9F0-DA65-7FB9-674E049119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4552" y="933465"/>
            <a:ext cx="3528063" cy="4991070"/>
          </a:xfrm>
          <a:prstGeom prst="rect">
            <a:avLst/>
          </a:prstGeom>
        </p:spPr>
      </p:pic>
      <p:sp>
        <p:nvSpPr>
          <p:cNvPr id="17" name="object 4">
            <a:extLst>
              <a:ext uri="{FF2B5EF4-FFF2-40B4-BE49-F238E27FC236}">
                <a16:creationId xmlns:a16="http://schemas.microsoft.com/office/drawing/2014/main" id="{61842677-59A2-4E6F-9A8B-0E986A6A5E03}"/>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Tree>
    <p:extLst>
      <p:ext uri="{BB962C8B-B14F-4D97-AF65-F5344CB8AC3E}">
        <p14:creationId xmlns:p14="http://schemas.microsoft.com/office/powerpoint/2010/main" val="503695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0AC9-63FA-3FE7-84B0-92E041A342A9}"/>
              </a:ext>
            </a:extLst>
          </p:cNvPr>
          <p:cNvSpPr>
            <a:spLocks noGrp="1"/>
          </p:cNvSpPr>
          <p:nvPr>
            <p:ph type="title"/>
          </p:nvPr>
        </p:nvSpPr>
        <p:spPr>
          <a:xfrm>
            <a:off x="5375920" y="162525"/>
            <a:ext cx="5168904" cy="792162"/>
          </a:xfrm>
        </p:spPr>
        <p:txBody>
          <a:bodyPr/>
          <a:lstStyle/>
          <a:p>
            <a:r>
              <a:rPr lang="en-US" b="1" dirty="0"/>
              <a:t>Commercialize Plan</a:t>
            </a:r>
          </a:p>
        </p:txBody>
      </p:sp>
      <p:grpSp>
        <p:nvGrpSpPr>
          <p:cNvPr id="4" name="object 3">
            <a:extLst>
              <a:ext uri="{FF2B5EF4-FFF2-40B4-BE49-F238E27FC236}">
                <a16:creationId xmlns:a16="http://schemas.microsoft.com/office/drawing/2014/main" id="{ECBC213E-E744-349C-CEE2-E56DF9D67377}"/>
              </a:ext>
            </a:extLst>
          </p:cNvPr>
          <p:cNvGrpSpPr/>
          <p:nvPr/>
        </p:nvGrpSpPr>
        <p:grpSpPr>
          <a:xfrm>
            <a:off x="-11539" y="312215"/>
            <a:ext cx="2651155" cy="1748633"/>
            <a:chOff x="0" y="1"/>
            <a:chExt cx="6015990" cy="3802379"/>
          </a:xfrm>
        </p:grpSpPr>
        <p:pic>
          <p:nvPicPr>
            <p:cNvPr id="5" name="object 4">
              <a:extLst>
                <a:ext uri="{FF2B5EF4-FFF2-40B4-BE49-F238E27FC236}">
                  <a16:creationId xmlns:a16="http://schemas.microsoft.com/office/drawing/2014/main" id="{A5CC6FA2-0A59-E311-F09E-5371FC9986D9}"/>
                </a:ext>
              </a:extLst>
            </p:cNvPr>
            <p:cNvPicPr/>
            <p:nvPr/>
          </p:nvPicPr>
          <p:blipFill>
            <a:blip r:embed="rId2" cstate="print"/>
            <a:stretch>
              <a:fillRect/>
            </a:stretch>
          </p:blipFill>
          <p:spPr>
            <a:xfrm>
              <a:off x="3115917" y="157749"/>
              <a:ext cx="2899840" cy="2191436"/>
            </a:xfrm>
            <a:prstGeom prst="rect">
              <a:avLst/>
            </a:prstGeom>
          </p:spPr>
        </p:pic>
        <p:sp>
          <p:nvSpPr>
            <p:cNvPr id="6" name="object 5">
              <a:extLst>
                <a:ext uri="{FF2B5EF4-FFF2-40B4-BE49-F238E27FC236}">
                  <a16:creationId xmlns:a16="http://schemas.microsoft.com/office/drawing/2014/main" id="{ADDA8A1E-8121-8F71-C169-4CFDBDA64AD8}"/>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7" name="object 6">
              <a:extLst>
                <a:ext uri="{FF2B5EF4-FFF2-40B4-BE49-F238E27FC236}">
                  <a16:creationId xmlns:a16="http://schemas.microsoft.com/office/drawing/2014/main" id="{02DAE9EB-D84D-0001-52BC-8776B6458696}"/>
                </a:ext>
              </a:extLst>
            </p:cNvPr>
            <p:cNvPicPr/>
            <p:nvPr/>
          </p:nvPicPr>
          <p:blipFill>
            <a:blip r:embed="rId3" cstate="print"/>
            <a:stretch>
              <a:fillRect/>
            </a:stretch>
          </p:blipFill>
          <p:spPr>
            <a:xfrm>
              <a:off x="0" y="1"/>
              <a:ext cx="4038599" cy="3802099"/>
            </a:xfrm>
            <a:prstGeom prst="rect">
              <a:avLst/>
            </a:prstGeom>
          </p:spPr>
        </p:pic>
      </p:grpSp>
      <p:graphicFrame>
        <p:nvGraphicFramePr>
          <p:cNvPr id="8" name="TextBox 10">
            <a:extLst>
              <a:ext uri="{FF2B5EF4-FFF2-40B4-BE49-F238E27FC236}">
                <a16:creationId xmlns:a16="http://schemas.microsoft.com/office/drawing/2014/main" id="{75E5DF80-3264-4950-84FC-5DC7D149D093}"/>
              </a:ext>
            </a:extLst>
          </p:cNvPr>
          <p:cNvGraphicFramePr/>
          <p:nvPr>
            <p:extLst>
              <p:ext uri="{D42A27DB-BD31-4B8C-83A1-F6EECF244321}">
                <p14:modId xmlns:p14="http://schemas.microsoft.com/office/powerpoint/2010/main" val="2739730845"/>
              </p:ext>
            </p:extLst>
          </p:nvPr>
        </p:nvGraphicFramePr>
        <p:xfrm>
          <a:off x="4727848" y="1392555"/>
          <a:ext cx="6923691" cy="48013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F49ECDEF-78C3-4A6F-B676-B16F04B6AB2B}"/>
              </a:ext>
            </a:extLst>
          </p:cNvPr>
          <p:cNvSpPr txBox="1"/>
          <p:nvPr/>
        </p:nvSpPr>
        <p:spPr>
          <a:xfrm>
            <a:off x="4727848" y="738209"/>
            <a:ext cx="1976672" cy="654346"/>
          </a:xfrm>
          <a:prstGeom prst="rect">
            <a:avLst/>
          </a:prstGeom>
          <a:noFill/>
        </p:spPr>
        <p:txBody>
          <a:bodyPr wrap="square">
            <a:spAutoFit/>
          </a:bodyPr>
          <a:lstStyle/>
          <a:p>
            <a:pPr>
              <a:lnSpc>
                <a:spcPts val="5328"/>
              </a:lnSpc>
            </a:pPr>
            <a:r>
              <a:rPr lang="en-US" spc="-46" dirty="0">
                <a:solidFill>
                  <a:srgbClr val="242424"/>
                </a:solidFill>
                <a:latin typeface="Nirmala UI" panose="020B0502040204020203" pitchFamily="34" charset="0"/>
                <a:ea typeface="Nirmala UI" panose="020B0502040204020203" pitchFamily="34" charset="0"/>
                <a:cs typeface="Nirmala UI" panose="020B0502040204020203" pitchFamily="34" charset="0"/>
              </a:rPr>
              <a:t>N</a:t>
            </a:r>
            <a:r>
              <a:rPr lang="en-US" sz="1800" spc="-46" dirty="0">
                <a:solidFill>
                  <a:srgbClr val="242424"/>
                </a:solidFill>
                <a:latin typeface="Nirmala UI" panose="020B0502040204020203" pitchFamily="34" charset="0"/>
                <a:ea typeface="Nirmala UI" panose="020B0502040204020203" pitchFamily="34" charset="0"/>
                <a:cs typeface="Nirmala UI" panose="020B0502040204020203" pitchFamily="34" charset="0"/>
              </a:rPr>
              <a:t>on-</a:t>
            </a:r>
            <a:r>
              <a:rPr lang="en-US" spc="-46" dirty="0">
                <a:solidFill>
                  <a:srgbClr val="242424"/>
                </a:solidFill>
                <a:latin typeface="Nirmala UI" panose="020B0502040204020203" pitchFamily="34" charset="0"/>
                <a:ea typeface="Nirmala UI" panose="020B0502040204020203" pitchFamily="34" charset="0"/>
                <a:cs typeface="Nirmala UI" panose="020B0502040204020203" pitchFamily="34" charset="0"/>
              </a:rPr>
              <a:t>P</a:t>
            </a:r>
            <a:r>
              <a:rPr lang="en-US" sz="1800" spc="-46" dirty="0">
                <a:solidFill>
                  <a:srgbClr val="242424"/>
                </a:solidFill>
                <a:latin typeface="Nirmala UI" panose="020B0502040204020203" pitchFamily="34" charset="0"/>
                <a:ea typeface="Nirmala UI" panose="020B0502040204020203" pitchFamily="34" charset="0"/>
                <a:cs typeface="Nirmala UI" panose="020B0502040204020203" pitchFamily="34" charset="0"/>
              </a:rPr>
              <a:t>rofitable</a:t>
            </a:r>
          </a:p>
        </p:txBody>
      </p:sp>
      <p:sp>
        <p:nvSpPr>
          <p:cNvPr id="12" name="TextBox 11">
            <a:extLst>
              <a:ext uri="{FF2B5EF4-FFF2-40B4-BE49-F238E27FC236}">
                <a16:creationId xmlns:a16="http://schemas.microsoft.com/office/drawing/2014/main" id="{6A6F39A2-23A3-75EA-05A3-998BE57CEA11}"/>
              </a:ext>
            </a:extLst>
          </p:cNvPr>
          <p:cNvSpPr txBox="1"/>
          <p:nvPr/>
        </p:nvSpPr>
        <p:spPr>
          <a:xfrm>
            <a:off x="984893" y="1658622"/>
            <a:ext cx="2387431" cy="369332"/>
          </a:xfrm>
          <a:prstGeom prst="rect">
            <a:avLst/>
          </a:prstGeom>
          <a:noFill/>
        </p:spPr>
        <p:txBody>
          <a:bodyPr wrap="square">
            <a:spAutoFit/>
          </a:bodyPr>
          <a:lstStyle/>
          <a:p>
            <a:r>
              <a:rPr lang="en-US" b="1" dirty="0"/>
              <a:t>Target Audience</a:t>
            </a:r>
            <a:endParaRPr lang="en-US" dirty="0"/>
          </a:p>
        </p:txBody>
      </p:sp>
      <p:sp>
        <p:nvSpPr>
          <p:cNvPr id="14" name="TextBox 13">
            <a:extLst>
              <a:ext uri="{FF2B5EF4-FFF2-40B4-BE49-F238E27FC236}">
                <a16:creationId xmlns:a16="http://schemas.microsoft.com/office/drawing/2014/main" id="{A0C70293-3E80-6B41-384E-160D0B66BD85}"/>
              </a:ext>
            </a:extLst>
          </p:cNvPr>
          <p:cNvSpPr txBox="1"/>
          <p:nvPr/>
        </p:nvSpPr>
        <p:spPr>
          <a:xfrm>
            <a:off x="792876" y="2206518"/>
            <a:ext cx="2562934" cy="369332"/>
          </a:xfrm>
          <a:prstGeom prst="rect">
            <a:avLst/>
          </a:prstGeom>
          <a:noFill/>
        </p:spPr>
        <p:txBody>
          <a:bodyPr wrap="square">
            <a:spAutoFit/>
          </a:bodyPr>
          <a:lstStyle/>
          <a:p>
            <a:pPr marL="285750" indent="-285750">
              <a:buFont typeface="Wingdings" panose="05000000000000000000" pitchFamily="2" charset="2"/>
              <a:buChar char="v"/>
            </a:pPr>
            <a:r>
              <a:rPr lang="en-US" dirty="0"/>
              <a:t>Small Scale Farmers</a:t>
            </a:r>
          </a:p>
        </p:txBody>
      </p:sp>
      <p:pic>
        <p:nvPicPr>
          <p:cNvPr id="16" name="Picture 15">
            <a:extLst>
              <a:ext uri="{FF2B5EF4-FFF2-40B4-BE49-F238E27FC236}">
                <a16:creationId xmlns:a16="http://schemas.microsoft.com/office/drawing/2014/main" id="{F22D22AF-8C75-4116-AF27-866B162816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449" y="2721649"/>
            <a:ext cx="3810000" cy="2143125"/>
          </a:xfrm>
          <a:prstGeom prst="rect">
            <a:avLst/>
          </a:prstGeom>
        </p:spPr>
      </p:pic>
      <p:sp>
        <p:nvSpPr>
          <p:cNvPr id="17" name="object 4">
            <a:extLst>
              <a:ext uri="{FF2B5EF4-FFF2-40B4-BE49-F238E27FC236}">
                <a16:creationId xmlns:a16="http://schemas.microsoft.com/office/drawing/2014/main" id="{A932CDB4-7D2B-CE0A-9D7F-C9A0B0E09F16}"/>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Tree>
    <p:extLst>
      <p:ext uri="{BB962C8B-B14F-4D97-AF65-F5344CB8AC3E}">
        <p14:creationId xmlns:p14="http://schemas.microsoft.com/office/powerpoint/2010/main" val="37843431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BDF7C17-45CE-78F8-2B6D-3FE1EFDA0F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748" y="116633"/>
            <a:ext cx="11227992" cy="6192687"/>
          </a:xfrm>
        </p:spPr>
      </p:pic>
    </p:spTree>
    <p:extLst>
      <p:ext uri="{BB962C8B-B14F-4D97-AF65-F5344CB8AC3E}">
        <p14:creationId xmlns:p14="http://schemas.microsoft.com/office/powerpoint/2010/main" val="23030751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E5D9A-15B2-7FA2-853B-46A23A8FDE50}"/>
              </a:ext>
            </a:extLst>
          </p:cNvPr>
          <p:cNvSpPr>
            <a:spLocks noGrp="1"/>
          </p:cNvSpPr>
          <p:nvPr>
            <p:ph type="title"/>
          </p:nvPr>
        </p:nvSpPr>
        <p:spPr>
          <a:xfrm>
            <a:off x="4367808" y="278828"/>
            <a:ext cx="3456384" cy="675928"/>
          </a:xfrm>
        </p:spPr>
        <p:txBody>
          <a:bodyPr>
            <a:normAutofit fontScale="90000"/>
          </a:bodyPr>
          <a:lstStyle/>
          <a:p>
            <a:r>
              <a:rPr lang="en-US" b="1" dirty="0"/>
              <a:t>Future</a:t>
            </a:r>
            <a:r>
              <a:rPr lang="en-US" dirty="0"/>
              <a:t> </a:t>
            </a:r>
            <a:r>
              <a:rPr lang="en-US" b="1" dirty="0"/>
              <a:t>Plans</a:t>
            </a:r>
          </a:p>
        </p:txBody>
      </p:sp>
      <p:grpSp>
        <p:nvGrpSpPr>
          <p:cNvPr id="4" name="object 3">
            <a:extLst>
              <a:ext uri="{FF2B5EF4-FFF2-40B4-BE49-F238E27FC236}">
                <a16:creationId xmlns:a16="http://schemas.microsoft.com/office/drawing/2014/main" id="{508D71EE-F2EA-F7F5-D7F4-AAC1D702961E}"/>
              </a:ext>
            </a:extLst>
          </p:cNvPr>
          <p:cNvGrpSpPr/>
          <p:nvPr/>
        </p:nvGrpSpPr>
        <p:grpSpPr>
          <a:xfrm>
            <a:off x="0" y="116632"/>
            <a:ext cx="2291115" cy="1517232"/>
            <a:chOff x="0" y="1"/>
            <a:chExt cx="6015990" cy="3802379"/>
          </a:xfrm>
        </p:grpSpPr>
        <p:pic>
          <p:nvPicPr>
            <p:cNvPr id="5" name="object 4">
              <a:extLst>
                <a:ext uri="{FF2B5EF4-FFF2-40B4-BE49-F238E27FC236}">
                  <a16:creationId xmlns:a16="http://schemas.microsoft.com/office/drawing/2014/main" id="{3763DA9A-7D65-9AA8-E778-DAD2518F59F1}"/>
                </a:ext>
              </a:extLst>
            </p:cNvPr>
            <p:cNvPicPr/>
            <p:nvPr/>
          </p:nvPicPr>
          <p:blipFill>
            <a:blip r:embed="rId3" cstate="print"/>
            <a:stretch>
              <a:fillRect/>
            </a:stretch>
          </p:blipFill>
          <p:spPr>
            <a:xfrm>
              <a:off x="3115917" y="157749"/>
              <a:ext cx="2899840" cy="2191436"/>
            </a:xfrm>
            <a:prstGeom prst="rect">
              <a:avLst/>
            </a:prstGeom>
          </p:spPr>
        </p:pic>
        <p:sp>
          <p:nvSpPr>
            <p:cNvPr id="6" name="object 5">
              <a:extLst>
                <a:ext uri="{FF2B5EF4-FFF2-40B4-BE49-F238E27FC236}">
                  <a16:creationId xmlns:a16="http://schemas.microsoft.com/office/drawing/2014/main" id="{9D1A846C-D85F-1310-43FA-928D9F2554A1}"/>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7" name="object 6">
              <a:extLst>
                <a:ext uri="{FF2B5EF4-FFF2-40B4-BE49-F238E27FC236}">
                  <a16:creationId xmlns:a16="http://schemas.microsoft.com/office/drawing/2014/main" id="{56E8E607-F496-4F8D-09AC-816E42B6A15D}"/>
                </a:ext>
              </a:extLst>
            </p:cNvPr>
            <p:cNvPicPr/>
            <p:nvPr/>
          </p:nvPicPr>
          <p:blipFill>
            <a:blip r:embed="rId4" cstate="print"/>
            <a:stretch>
              <a:fillRect/>
            </a:stretch>
          </p:blipFill>
          <p:spPr>
            <a:xfrm>
              <a:off x="0" y="1"/>
              <a:ext cx="4038599" cy="3802099"/>
            </a:xfrm>
            <a:prstGeom prst="rect">
              <a:avLst/>
            </a:prstGeom>
          </p:spPr>
        </p:pic>
      </p:grpSp>
      <p:pic>
        <p:nvPicPr>
          <p:cNvPr id="8" name="object 2">
            <a:extLst>
              <a:ext uri="{FF2B5EF4-FFF2-40B4-BE49-F238E27FC236}">
                <a16:creationId xmlns:a16="http://schemas.microsoft.com/office/drawing/2014/main" id="{FFBD8BFD-3A0A-93D3-6232-D98A5CCBF534}"/>
              </a:ext>
            </a:extLst>
          </p:cNvPr>
          <p:cNvPicPr/>
          <p:nvPr/>
        </p:nvPicPr>
        <p:blipFill>
          <a:blip r:embed="rId5" cstate="print"/>
          <a:stretch>
            <a:fillRect/>
          </a:stretch>
        </p:blipFill>
        <p:spPr>
          <a:xfrm>
            <a:off x="-10469" y="4200536"/>
            <a:ext cx="3010125" cy="2150260"/>
          </a:xfrm>
          <a:prstGeom prst="rect">
            <a:avLst/>
          </a:prstGeom>
        </p:spPr>
      </p:pic>
      <p:pic>
        <p:nvPicPr>
          <p:cNvPr id="9" name="object 27">
            <a:extLst>
              <a:ext uri="{FF2B5EF4-FFF2-40B4-BE49-F238E27FC236}">
                <a16:creationId xmlns:a16="http://schemas.microsoft.com/office/drawing/2014/main" id="{1ABBAC5F-6873-695E-BDA9-BF13944A0983}"/>
              </a:ext>
            </a:extLst>
          </p:cNvPr>
          <p:cNvPicPr/>
          <p:nvPr/>
        </p:nvPicPr>
        <p:blipFill>
          <a:blip r:embed="rId6" cstate="print"/>
          <a:stretch>
            <a:fillRect/>
          </a:stretch>
        </p:blipFill>
        <p:spPr>
          <a:xfrm>
            <a:off x="654398" y="3933056"/>
            <a:ext cx="2688993" cy="2250257"/>
          </a:xfrm>
          <a:prstGeom prst="rect">
            <a:avLst/>
          </a:prstGeom>
        </p:spPr>
      </p:pic>
      <p:pic>
        <p:nvPicPr>
          <p:cNvPr id="12" name="object 12">
            <a:extLst>
              <a:ext uri="{FF2B5EF4-FFF2-40B4-BE49-F238E27FC236}">
                <a16:creationId xmlns:a16="http://schemas.microsoft.com/office/drawing/2014/main" id="{F9603702-5376-6475-42BF-517E63249DB1}"/>
              </a:ext>
            </a:extLst>
          </p:cNvPr>
          <p:cNvPicPr/>
          <p:nvPr/>
        </p:nvPicPr>
        <p:blipFill>
          <a:blip r:embed="rId7" cstate="print"/>
          <a:stretch>
            <a:fillRect/>
          </a:stretch>
        </p:blipFill>
        <p:spPr>
          <a:xfrm>
            <a:off x="2459739" y="876939"/>
            <a:ext cx="7272522" cy="4442460"/>
          </a:xfrm>
          <a:prstGeom prst="rect">
            <a:avLst/>
          </a:prstGeom>
        </p:spPr>
      </p:pic>
      <p:sp>
        <p:nvSpPr>
          <p:cNvPr id="18" name="TextBox 17">
            <a:extLst>
              <a:ext uri="{FF2B5EF4-FFF2-40B4-BE49-F238E27FC236}">
                <a16:creationId xmlns:a16="http://schemas.microsoft.com/office/drawing/2014/main" id="{4F56CAED-6F92-21D6-5419-B4B730ED21CC}"/>
              </a:ext>
            </a:extLst>
          </p:cNvPr>
          <p:cNvSpPr txBox="1"/>
          <p:nvPr/>
        </p:nvSpPr>
        <p:spPr>
          <a:xfrm>
            <a:off x="3575720" y="2110701"/>
            <a:ext cx="5865104" cy="2031325"/>
          </a:xfrm>
          <a:prstGeom prst="rect">
            <a:avLst/>
          </a:prstGeom>
          <a:noFill/>
        </p:spPr>
        <p:txBody>
          <a:bodyPr wrap="square">
            <a:spAutoFit/>
          </a:bodyPr>
          <a:lstStyle/>
          <a:p>
            <a:pPr marL="285750" indent="-285750">
              <a:buFont typeface="Wingdings" panose="05000000000000000000" pitchFamily="2" charset="2"/>
              <a:buChar char="v"/>
            </a:pPr>
            <a:r>
              <a:rPr lang="en-US" sz="1800" b="1" dirty="0"/>
              <a:t>Create this application using PWA </a:t>
            </a:r>
            <a:r>
              <a:rPr lang="en-US" sz="1800" dirty="0"/>
              <a:t>(</a:t>
            </a:r>
          </a:p>
          <a:p>
            <a:pPr marL="285750" indent="-285750">
              <a:buFont typeface="Arial" panose="020B0604020202020204" pitchFamily="34" charset="0"/>
              <a:buChar char="•"/>
            </a:pPr>
            <a:r>
              <a:rPr lang="en-US" sz="1800" dirty="0"/>
              <a:t>Reduced maintained cost and easy to update</a:t>
            </a:r>
          </a:p>
          <a:p>
            <a:pPr marL="285750" indent="-285750">
              <a:buFont typeface="Arial" panose="020B0604020202020204" pitchFamily="34" charset="0"/>
              <a:buChar char="•"/>
            </a:pPr>
            <a:r>
              <a:rPr lang="en-US" dirty="0"/>
              <a:t>Advanced visibility with SEO</a:t>
            </a:r>
          </a:p>
          <a:p>
            <a:pPr marL="285750" indent="-285750">
              <a:buFont typeface="Arial" panose="020B0604020202020204" pitchFamily="34" charset="0"/>
              <a:buChar char="•"/>
            </a:pPr>
            <a:r>
              <a:rPr lang="en-US" sz="1800" dirty="0"/>
              <a:t>Faster time to market due to a single </a:t>
            </a:r>
            <a:r>
              <a:rPr lang="en-US" dirty="0"/>
              <a:t>code based</a:t>
            </a:r>
            <a:r>
              <a:rPr lang="en-US" sz="1800" dirty="0"/>
              <a:t>)</a:t>
            </a:r>
          </a:p>
          <a:p>
            <a:pPr marL="285750" indent="-285750">
              <a:buFont typeface="Arial" panose="020B0604020202020204" pitchFamily="34" charset="0"/>
              <a:buChar char="•"/>
            </a:pPr>
            <a:endParaRPr lang="en-US" b="1" dirty="0"/>
          </a:p>
          <a:p>
            <a:pPr marL="285750" indent="-285750">
              <a:buFont typeface="Wingdings" panose="05000000000000000000" pitchFamily="2" charset="2"/>
              <a:buChar char="v"/>
            </a:pPr>
            <a:r>
              <a:rPr lang="en-US" b="1" dirty="0"/>
              <a:t>Create this application for large scale farmers</a:t>
            </a:r>
          </a:p>
          <a:p>
            <a:endParaRPr lang="en-US" sz="1800" b="1" dirty="0"/>
          </a:p>
        </p:txBody>
      </p:sp>
      <p:sp>
        <p:nvSpPr>
          <p:cNvPr id="19" name="object 4">
            <a:extLst>
              <a:ext uri="{FF2B5EF4-FFF2-40B4-BE49-F238E27FC236}">
                <a16:creationId xmlns:a16="http://schemas.microsoft.com/office/drawing/2014/main" id="{BE8AB9E1-D503-4DD0-7FB6-9103D2FFF114}"/>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Tree>
    <p:extLst>
      <p:ext uri="{BB962C8B-B14F-4D97-AF65-F5344CB8AC3E}">
        <p14:creationId xmlns:p14="http://schemas.microsoft.com/office/powerpoint/2010/main" val="16708226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F5295A-5F06-C9AD-6B0B-C7DE7AE518F3}"/>
              </a:ext>
            </a:extLst>
          </p:cNvPr>
          <p:cNvSpPr>
            <a:spLocks noGrp="1"/>
          </p:cNvSpPr>
          <p:nvPr>
            <p:ph idx="1"/>
          </p:nvPr>
        </p:nvSpPr>
        <p:spPr>
          <a:xfrm>
            <a:off x="1127448" y="2636912"/>
            <a:ext cx="9493200" cy="989856"/>
          </a:xfrm>
        </p:spPr>
        <p:txBody>
          <a:bodyPr>
            <a:noAutofit/>
          </a:bodyPr>
          <a:lstStyle/>
          <a:p>
            <a:pPr marL="0" indent="0" algn="ctr">
              <a:buNone/>
            </a:pPr>
            <a:r>
              <a:rPr lang="en-US" sz="7200" dirty="0"/>
              <a:t>Thank You</a:t>
            </a:r>
          </a:p>
        </p:txBody>
      </p:sp>
      <p:grpSp>
        <p:nvGrpSpPr>
          <p:cNvPr id="4" name="object 3">
            <a:extLst>
              <a:ext uri="{FF2B5EF4-FFF2-40B4-BE49-F238E27FC236}">
                <a16:creationId xmlns:a16="http://schemas.microsoft.com/office/drawing/2014/main" id="{7CCF0C1B-E54C-2952-D560-14E534C87305}"/>
              </a:ext>
            </a:extLst>
          </p:cNvPr>
          <p:cNvGrpSpPr/>
          <p:nvPr/>
        </p:nvGrpSpPr>
        <p:grpSpPr>
          <a:xfrm>
            <a:off x="0" y="116632"/>
            <a:ext cx="2291115" cy="1517232"/>
            <a:chOff x="0" y="1"/>
            <a:chExt cx="6015990" cy="3802379"/>
          </a:xfrm>
        </p:grpSpPr>
        <p:pic>
          <p:nvPicPr>
            <p:cNvPr id="5" name="object 4">
              <a:extLst>
                <a:ext uri="{FF2B5EF4-FFF2-40B4-BE49-F238E27FC236}">
                  <a16:creationId xmlns:a16="http://schemas.microsoft.com/office/drawing/2014/main" id="{FC23897E-4CA8-C51F-338D-9660B1FBAAD8}"/>
                </a:ext>
              </a:extLst>
            </p:cNvPr>
            <p:cNvPicPr/>
            <p:nvPr/>
          </p:nvPicPr>
          <p:blipFill>
            <a:blip r:embed="rId3" cstate="print"/>
            <a:stretch>
              <a:fillRect/>
            </a:stretch>
          </p:blipFill>
          <p:spPr>
            <a:xfrm>
              <a:off x="3115917" y="157749"/>
              <a:ext cx="2899840" cy="2191436"/>
            </a:xfrm>
            <a:prstGeom prst="rect">
              <a:avLst/>
            </a:prstGeom>
          </p:spPr>
        </p:pic>
        <p:sp>
          <p:nvSpPr>
            <p:cNvPr id="6" name="object 5">
              <a:extLst>
                <a:ext uri="{FF2B5EF4-FFF2-40B4-BE49-F238E27FC236}">
                  <a16:creationId xmlns:a16="http://schemas.microsoft.com/office/drawing/2014/main" id="{B5D0BF6D-49B9-8406-8876-0E5DE0651A65}"/>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7" name="object 6">
              <a:extLst>
                <a:ext uri="{FF2B5EF4-FFF2-40B4-BE49-F238E27FC236}">
                  <a16:creationId xmlns:a16="http://schemas.microsoft.com/office/drawing/2014/main" id="{8A74C5DE-51CD-7B6F-96F0-100EEEBDFBF8}"/>
                </a:ext>
              </a:extLst>
            </p:cNvPr>
            <p:cNvPicPr/>
            <p:nvPr/>
          </p:nvPicPr>
          <p:blipFill>
            <a:blip r:embed="rId4" cstate="print"/>
            <a:stretch>
              <a:fillRect/>
            </a:stretch>
          </p:blipFill>
          <p:spPr>
            <a:xfrm>
              <a:off x="0" y="1"/>
              <a:ext cx="4038599" cy="3802099"/>
            </a:xfrm>
            <a:prstGeom prst="rect">
              <a:avLst/>
            </a:prstGeom>
          </p:spPr>
        </p:pic>
      </p:grpSp>
      <p:sp>
        <p:nvSpPr>
          <p:cNvPr id="8" name="object 4">
            <a:extLst>
              <a:ext uri="{FF2B5EF4-FFF2-40B4-BE49-F238E27FC236}">
                <a16:creationId xmlns:a16="http://schemas.microsoft.com/office/drawing/2014/main" id="{5F8CA308-19A9-C543-50C5-EC2E8111887B}"/>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Tree>
    <p:extLst>
      <p:ext uri="{BB962C8B-B14F-4D97-AF65-F5344CB8AC3E}">
        <p14:creationId xmlns:p14="http://schemas.microsoft.com/office/powerpoint/2010/main" val="1057936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8">
            <a:extLst>
              <a:ext uri="{FF2B5EF4-FFF2-40B4-BE49-F238E27FC236}">
                <a16:creationId xmlns:a16="http://schemas.microsoft.com/office/drawing/2014/main" id="{A1654363-21BF-29D5-18CF-64FA498F3124}"/>
              </a:ext>
            </a:extLst>
          </p:cNvPr>
          <p:cNvSpPr txBox="1">
            <a:spLocks/>
          </p:cNvSpPr>
          <p:nvPr/>
        </p:nvSpPr>
        <p:spPr>
          <a:xfrm>
            <a:off x="7536160" y="231916"/>
            <a:ext cx="4531025" cy="443711"/>
          </a:xfrm>
          <a:prstGeom prst="rect">
            <a:avLst/>
          </a:prstGeom>
        </p:spPr>
        <p:txBody>
          <a:bodyPr vert="horz" wrap="square" lIns="0" tIns="12700"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0"/>
              </a:spcBef>
            </a:pPr>
            <a:r>
              <a:rPr lang="en-US" sz="2800" b="1" dirty="0">
                <a:latin typeface="Arial"/>
                <a:cs typeface="Arial"/>
              </a:rPr>
              <a:t>OBJECTIVES</a:t>
            </a:r>
          </a:p>
        </p:txBody>
      </p:sp>
      <p:grpSp>
        <p:nvGrpSpPr>
          <p:cNvPr id="5" name="object 6">
            <a:extLst>
              <a:ext uri="{FF2B5EF4-FFF2-40B4-BE49-F238E27FC236}">
                <a16:creationId xmlns:a16="http://schemas.microsoft.com/office/drawing/2014/main" id="{19D6D8FC-6254-4A0B-2363-98C44EFB8532}"/>
              </a:ext>
            </a:extLst>
          </p:cNvPr>
          <p:cNvGrpSpPr/>
          <p:nvPr/>
        </p:nvGrpSpPr>
        <p:grpSpPr>
          <a:xfrm>
            <a:off x="15421" y="154741"/>
            <a:ext cx="2772256" cy="1756176"/>
            <a:chOff x="0" y="0"/>
            <a:chExt cx="6015757" cy="3810877"/>
          </a:xfrm>
        </p:grpSpPr>
        <p:pic>
          <p:nvPicPr>
            <p:cNvPr id="6" name="object 7">
              <a:extLst>
                <a:ext uri="{FF2B5EF4-FFF2-40B4-BE49-F238E27FC236}">
                  <a16:creationId xmlns:a16="http://schemas.microsoft.com/office/drawing/2014/main" id="{84C44223-A885-76EF-7D2F-A5EB092BD254}"/>
                </a:ext>
              </a:extLst>
            </p:cNvPr>
            <p:cNvPicPr/>
            <p:nvPr/>
          </p:nvPicPr>
          <p:blipFill>
            <a:blip r:embed="rId2" cstate="print"/>
            <a:stretch>
              <a:fillRect/>
            </a:stretch>
          </p:blipFill>
          <p:spPr>
            <a:xfrm>
              <a:off x="3115917" y="166524"/>
              <a:ext cx="2899840" cy="2191436"/>
            </a:xfrm>
            <a:prstGeom prst="rect">
              <a:avLst/>
            </a:prstGeom>
          </p:spPr>
        </p:pic>
        <p:sp>
          <p:nvSpPr>
            <p:cNvPr id="7" name="object 8">
              <a:extLst>
                <a:ext uri="{FF2B5EF4-FFF2-40B4-BE49-F238E27FC236}">
                  <a16:creationId xmlns:a16="http://schemas.microsoft.com/office/drawing/2014/main" id="{0D151491-AD94-A07A-F866-05FC60B8F367}"/>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9">
              <a:extLst>
                <a:ext uri="{FF2B5EF4-FFF2-40B4-BE49-F238E27FC236}">
                  <a16:creationId xmlns:a16="http://schemas.microsoft.com/office/drawing/2014/main" id="{4C9FC80B-6584-4A7E-857A-E26D154B61CA}"/>
                </a:ext>
              </a:extLst>
            </p:cNvPr>
            <p:cNvPicPr/>
            <p:nvPr/>
          </p:nvPicPr>
          <p:blipFill>
            <a:blip r:embed="rId3" cstate="print"/>
            <a:stretch>
              <a:fillRect/>
            </a:stretch>
          </p:blipFill>
          <p:spPr>
            <a:xfrm>
              <a:off x="0" y="0"/>
              <a:ext cx="4038599" cy="3810877"/>
            </a:xfrm>
            <a:prstGeom prst="rect">
              <a:avLst/>
            </a:prstGeom>
          </p:spPr>
        </p:pic>
      </p:grpSp>
      <p:pic>
        <p:nvPicPr>
          <p:cNvPr id="10" name="object 15">
            <a:extLst>
              <a:ext uri="{FF2B5EF4-FFF2-40B4-BE49-F238E27FC236}">
                <a16:creationId xmlns:a16="http://schemas.microsoft.com/office/drawing/2014/main" id="{81F9AE64-8E9A-B1AE-C6C1-7EB24E4DD697}"/>
              </a:ext>
            </a:extLst>
          </p:cNvPr>
          <p:cNvPicPr/>
          <p:nvPr/>
        </p:nvPicPr>
        <p:blipFill rotWithShape="1">
          <a:blip r:embed="rId4" cstate="print"/>
          <a:srcRect r="52167"/>
          <a:stretch/>
        </p:blipFill>
        <p:spPr>
          <a:xfrm>
            <a:off x="106900" y="2355315"/>
            <a:ext cx="2604724" cy="3998132"/>
          </a:xfrm>
          <a:prstGeom prst="rect">
            <a:avLst/>
          </a:prstGeom>
        </p:spPr>
      </p:pic>
      <p:sp>
        <p:nvSpPr>
          <p:cNvPr id="13" name="object 4">
            <a:extLst>
              <a:ext uri="{FF2B5EF4-FFF2-40B4-BE49-F238E27FC236}">
                <a16:creationId xmlns:a16="http://schemas.microsoft.com/office/drawing/2014/main" id="{2F8C178A-45F6-C53E-66F4-E2DCF7A4828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3" name="object 12">
            <a:extLst>
              <a:ext uri="{FF2B5EF4-FFF2-40B4-BE49-F238E27FC236}">
                <a16:creationId xmlns:a16="http://schemas.microsoft.com/office/drawing/2014/main" id="{8C4D1C3B-035E-48E8-1A48-5DC5459A1309}"/>
              </a:ext>
            </a:extLst>
          </p:cNvPr>
          <p:cNvPicPr/>
          <p:nvPr/>
        </p:nvPicPr>
        <p:blipFill>
          <a:blip r:embed="rId5" cstate="print"/>
          <a:stretch>
            <a:fillRect/>
          </a:stretch>
        </p:blipFill>
        <p:spPr>
          <a:xfrm>
            <a:off x="360201" y="4221088"/>
            <a:ext cx="2427475" cy="1965099"/>
          </a:xfrm>
          <a:prstGeom prst="rect">
            <a:avLst/>
          </a:prstGeom>
        </p:spPr>
      </p:pic>
      <p:sp>
        <p:nvSpPr>
          <p:cNvPr id="9" name="object 23">
            <a:extLst>
              <a:ext uri="{FF2B5EF4-FFF2-40B4-BE49-F238E27FC236}">
                <a16:creationId xmlns:a16="http://schemas.microsoft.com/office/drawing/2014/main" id="{B94C6408-F6B1-DA2A-FC30-806155E36F72}"/>
              </a:ext>
            </a:extLst>
          </p:cNvPr>
          <p:cNvSpPr/>
          <p:nvPr/>
        </p:nvSpPr>
        <p:spPr>
          <a:xfrm>
            <a:off x="4944134" y="1764975"/>
            <a:ext cx="6887665" cy="4392488"/>
          </a:xfrm>
          <a:custGeom>
            <a:avLst/>
            <a:gdLst/>
            <a:ahLst/>
            <a:cxnLst/>
            <a:rect l="l" t="t" r="r" b="b"/>
            <a:pathLst>
              <a:path w="10753725" h="6858000">
                <a:moveTo>
                  <a:pt x="10491496" y="6858000"/>
                </a:moveTo>
                <a:lnTo>
                  <a:pt x="262093" y="6858000"/>
                </a:lnTo>
                <a:lnTo>
                  <a:pt x="215069" y="6853766"/>
                </a:lnTo>
                <a:lnTo>
                  <a:pt x="170774" y="6841564"/>
                </a:lnTo>
                <a:lnTo>
                  <a:pt x="129957" y="6822141"/>
                </a:lnTo>
                <a:lnTo>
                  <a:pt x="93366" y="6796247"/>
                </a:lnTo>
                <a:lnTo>
                  <a:pt x="61750" y="6764630"/>
                </a:lnTo>
                <a:lnTo>
                  <a:pt x="35857" y="6728037"/>
                </a:lnTo>
                <a:lnTo>
                  <a:pt x="16435" y="6687218"/>
                </a:lnTo>
                <a:lnTo>
                  <a:pt x="4233" y="6642921"/>
                </a:lnTo>
                <a:lnTo>
                  <a:pt x="0" y="6595895"/>
                </a:lnTo>
                <a:lnTo>
                  <a:pt x="0" y="262104"/>
                </a:lnTo>
                <a:lnTo>
                  <a:pt x="4233" y="215078"/>
                </a:lnTo>
                <a:lnTo>
                  <a:pt x="16435" y="170781"/>
                </a:lnTo>
                <a:lnTo>
                  <a:pt x="35857" y="129962"/>
                </a:lnTo>
                <a:lnTo>
                  <a:pt x="61750" y="93370"/>
                </a:lnTo>
                <a:lnTo>
                  <a:pt x="93366" y="61752"/>
                </a:lnTo>
                <a:lnTo>
                  <a:pt x="129957" y="35858"/>
                </a:lnTo>
                <a:lnTo>
                  <a:pt x="170774" y="16436"/>
                </a:lnTo>
                <a:lnTo>
                  <a:pt x="215069" y="4233"/>
                </a:lnTo>
                <a:lnTo>
                  <a:pt x="262093" y="0"/>
                </a:lnTo>
                <a:lnTo>
                  <a:pt x="10491496" y="0"/>
                </a:lnTo>
                <a:lnTo>
                  <a:pt x="10538521" y="4233"/>
                </a:lnTo>
                <a:lnTo>
                  <a:pt x="10582815" y="16436"/>
                </a:lnTo>
                <a:lnTo>
                  <a:pt x="10623632" y="35858"/>
                </a:lnTo>
                <a:lnTo>
                  <a:pt x="10660223" y="61752"/>
                </a:lnTo>
                <a:lnTo>
                  <a:pt x="10691839" y="93370"/>
                </a:lnTo>
                <a:lnTo>
                  <a:pt x="10717732" y="129962"/>
                </a:lnTo>
                <a:lnTo>
                  <a:pt x="10737154" y="170781"/>
                </a:lnTo>
                <a:lnTo>
                  <a:pt x="10749356" y="215078"/>
                </a:lnTo>
                <a:lnTo>
                  <a:pt x="10753589" y="262104"/>
                </a:lnTo>
                <a:lnTo>
                  <a:pt x="10753589" y="6595895"/>
                </a:lnTo>
                <a:lnTo>
                  <a:pt x="10749356" y="6642921"/>
                </a:lnTo>
                <a:lnTo>
                  <a:pt x="10737154" y="6687218"/>
                </a:lnTo>
                <a:lnTo>
                  <a:pt x="10717732" y="6728037"/>
                </a:lnTo>
                <a:lnTo>
                  <a:pt x="10691839" y="6764630"/>
                </a:lnTo>
                <a:lnTo>
                  <a:pt x="10660223" y="6796247"/>
                </a:lnTo>
                <a:lnTo>
                  <a:pt x="10623632" y="6822141"/>
                </a:lnTo>
                <a:lnTo>
                  <a:pt x="10582815" y="6841564"/>
                </a:lnTo>
                <a:lnTo>
                  <a:pt x="10538521" y="6853766"/>
                </a:lnTo>
                <a:lnTo>
                  <a:pt x="10491496" y="6858000"/>
                </a:lnTo>
                <a:close/>
              </a:path>
            </a:pathLst>
          </a:custGeom>
          <a:solidFill>
            <a:srgbClr val="89C6C7">
              <a:alpha val="37649"/>
            </a:srgbClr>
          </a:solidFill>
        </p:spPr>
        <p:txBody>
          <a:bodyPr wrap="square" lIns="0" tIns="0" rIns="0" bIns="0" rtlCol="0"/>
          <a:lstStyle/>
          <a:p>
            <a:endParaRPr lang="en-US" dirty="0"/>
          </a:p>
        </p:txBody>
      </p:sp>
      <p:sp>
        <p:nvSpPr>
          <p:cNvPr id="12" name="object 20">
            <a:extLst>
              <a:ext uri="{FF2B5EF4-FFF2-40B4-BE49-F238E27FC236}">
                <a16:creationId xmlns:a16="http://schemas.microsoft.com/office/drawing/2014/main" id="{8F22B0F2-D7B7-D3E4-2D34-7993717B9860}"/>
              </a:ext>
            </a:extLst>
          </p:cNvPr>
          <p:cNvSpPr/>
          <p:nvPr/>
        </p:nvSpPr>
        <p:spPr>
          <a:xfrm>
            <a:off x="551384" y="2294532"/>
            <a:ext cx="3591519" cy="1734640"/>
          </a:xfrm>
          <a:custGeom>
            <a:avLst/>
            <a:gdLst/>
            <a:ahLst/>
            <a:cxnLst/>
            <a:rect l="l" t="t" r="r" b="b"/>
            <a:pathLst>
              <a:path w="5876925" h="2838450">
                <a:moveTo>
                  <a:pt x="5669894" y="2838449"/>
                </a:moveTo>
                <a:lnTo>
                  <a:pt x="206917" y="2838449"/>
                </a:lnTo>
                <a:lnTo>
                  <a:pt x="159555" y="2832975"/>
                </a:lnTo>
                <a:lnTo>
                  <a:pt x="116035" y="2817388"/>
                </a:lnTo>
                <a:lnTo>
                  <a:pt x="77611" y="2792943"/>
                </a:lnTo>
                <a:lnTo>
                  <a:pt x="45539" y="2760896"/>
                </a:lnTo>
                <a:lnTo>
                  <a:pt x="21077" y="2722501"/>
                </a:lnTo>
                <a:lnTo>
                  <a:pt x="5478" y="2679013"/>
                </a:lnTo>
                <a:lnTo>
                  <a:pt x="0" y="2631686"/>
                </a:lnTo>
                <a:lnTo>
                  <a:pt x="0" y="206763"/>
                </a:lnTo>
                <a:lnTo>
                  <a:pt x="5478" y="159436"/>
                </a:lnTo>
                <a:lnTo>
                  <a:pt x="21077" y="115948"/>
                </a:lnTo>
                <a:lnTo>
                  <a:pt x="45539" y="77553"/>
                </a:lnTo>
                <a:lnTo>
                  <a:pt x="77611" y="45505"/>
                </a:lnTo>
                <a:lnTo>
                  <a:pt x="116035" y="21061"/>
                </a:lnTo>
                <a:lnTo>
                  <a:pt x="159555" y="5474"/>
                </a:lnTo>
                <a:lnTo>
                  <a:pt x="206917" y="0"/>
                </a:lnTo>
                <a:lnTo>
                  <a:pt x="5669894" y="0"/>
                </a:lnTo>
                <a:lnTo>
                  <a:pt x="5717256" y="5474"/>
                </a:lnTo>
                <a:lnTo>
                  <a:pt x="5760777" y="21061"/>
                </a:lnTo>
                <a:lnTo>
                  <a:pt x="5799201" y="45505"/>
                </a:lnTo>
                <a:lnTo>
                  <a:pt x="5831272" y="77553"/>
                </a:lnTo>
                <a:lnTo>
                  <a:pt x="5855735" y="115948"/>
                </a:lnTo>
                <a:lnTo>
                  <a:pt x="5871334" y="159436"/>
                </a:lnTo>
                <a:lnTo>
                  <a:pt x="5876812" y="206763"/>
                </a:lnTo>
                <a:lnTo>
                  <a:pt x="5876812" y="2631686"/>
                </a:lnTo>
                <a:lnTo>
                  <a:pt x="5871334" y="2679013"/>
                </a:lnTo>
                <a:lnTo>
                  <a:pt x="5855735" y="2722501"/>
                </a:lnTo>
                <a:lnTo>
                  <a:pt x="5831272" y="2760896"/>
                </a:lnTo>
                <a:lnTo>
                  <a:pt x="5799201" y="2792943"/>
                </a:lnTo>
                <a:lnTo>
                  <a:pt x="5760777" y="2817388"/>
                </a:lnTo>
                <a:lnTo>
                  <a:pt x="5717256" y="2832975"/>
                </a:lnTo>
                <a:lnTo>
                  <a:pt x="5669894" y="2838449"/>
                </a:lnTo>
                <a:close/>
              </a:path>
            </a:pathLst>
          </a:custGeom>
          <a:solidFill>
            <a:srgbClr val="C2E7C6"/>
          </a:solidFill>
        </p:spPr>
        <p:txBody>
          <a:bodyPr wrap="square" lIns="0" tIns="0" rIns="0" bIns="0" rtlCol="0"/>
          <a:lstStyle/>
          <a:p>
            <a:endParaRPr dirty="0"/>
          </a:p>
        </p:txBody>
      </p:sp>
      <p:sp>
        <p:nvSpPr>
          <p:cNvPr id="14" name="TextBox 13">
            <a:extLst>
              <a:ext uri="{FF2B5EF4-FFF2-40B4-BE49-F238E27FC236}">
                <a16:creationId xmlns:a16="http://schemas.microsoft.com/office/drawing/2014/main" id="{1625D8AE-0B87-EB34-CFCF-C0B7D3F6EC63}"/>
              </a:ext>
            </a:extLst>
          </p:cNvPr>
          <p:cNvSpPr txBox="1"/>
          <p:nvPr/>
        </p:nvSpPr>
        <p:spPr>
          <a:xfrm>
            <a:off x="6929874" y="1166384"/>
            <a:ext cx="2916183" cy="584775"/>
          </a:xfrm>
          <a:prstGeom prst="rect">
            <a:avLst/>
          </a:prstGeom>
          <a:noFill/>
        </p:spPr>
        <p:txBody>
          <a:bodyPr wrap="none" rtlCol="0">
            <a:spAutoFit/>
          </a:bodyPr>
          <a:lstStyle/>
          <a:p>
            <a:r>
              <a:rPr lang="en-US" sz="3200" b="1" dirty="0"/>
              <a:t>Sub Objectives</a:t>
            </a:r>
          </a:p>
        </p:txBody>
      </p:sp>
      <p:sp>
        <p:nvSpPr>
          <p:cNvPr id="15" name="TextBox 14">
            <a:extLst>
              <a:ext uri="{FF2B5EF4-FFF2-40B4-BE49-F238E27FC236}">
                <a16:creationId xmlns:a16="http://schemas.microsoft.com/office/drawing/2014/main" id="{7A89FFE6-7F5C-EF46-5802-8DE736BB1FA4}"/>
              </a:ext>
            </a:extLst>
          </p:cNvPr>
          <p:cNvSpPr txBox="1"/>
          <p:nvPr/>
        </p:nvSpPr>
        <p:spPr>
          <a:xfrm>
            <a:off x="767408" y="1695269"/>
            <a:ext cx="2975495" cy="584775"/>
          </a:xfrm>
          <a:prstGeom prst="rect">
            <a:avLst/>
          </a:prstGeom>
          <a:noFill/>
        </p:spPr>
        <p:txBody>
          <a:bodyPr wrap="none" rtlCol="0">
            <a:spAutoFit/>
          </a:bodyPr>
          <a:lstStyle/>
          <a:p>
            <a:r>
              <a:rPr lang="en-US" sz="3200" b="1" dirty="0"/>
              <a:t>Main Objective</a:t>
            </a:r>
          </a:p>
        </p:txBody>
      </p:sp>
      <p:sp>
        <p:nvSpPr>
          <p:cNvPr id="11" name="TextBox 10">
            <a:extLst>
              <a:ext uri="{FF2B5EF4-FFF2-40B4-BE49-F238E27FC236}">
                <a16:creationId xmlns:a16="http://schemas.microsoft.com/office/drawing/2014/main" id="{F6AD1C9A-C345-E842-ABEE-2A5001B016BD}"/>
              </a:ext>
            </a:extLst>
          </p:cNvPr>
          <p:cNvSpPr txBox="1"/>
          <p:nvPr/>
        </p:nvSpPr>
        <p:spPr>
          <a:xfrm>
            <a:off x="5231904" y="2090182"/>
            <a:ext cx="6093724" cy="646331"/>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Enhanced Cattle Skin Disease Detection and Severity Assessment Using Image Processing and Advanced Models </a:t>
            </a:r>
          </a:p>
        </p:txBody>
      </p:sp>
      <p:sp>
        <p:nvSpPr>
          <p:cNvPr id="17" name="TextBox 16">
            <a:extLst>
              <a:ext uri="{FF2B5EF4-FFF2-40B4-BE49-F238E27FC236}">
                <a16:creationId xmlns:a16="http://schemas.microsoft.com/office/drawing/2014/main" id="{5AFC68BD-D8B2-3AF7-27D7-EC04D31377BE}"/>
              </a:ext>
            </a:extLst>
          </p:cNvPr>
          <p:cNvSpPr txBox="1"/>
          <p:nvPr/>
        </p:nvSpPr>
        <p:spPr>
          <a:xfrm>
            <a:off x="5226754" y="2953891"/>
            <a:ext cx="6098874" cy="871970"/>
          </a:xfrm>
          <a:prstGeom prst="rect">
            <a:avLst/>
          </a:prstGeom>
          <a:noFill/>
        </p:spPr>
        <p:txBody>
          <a:bodyPr wrap="square">
            <a:spAutoFit/>
          </a:bodyPr>
          <a:lstStyle/>
          <a:p>
            <a:pPr>
              <a:lnSpc>
                <a:spcPct val="150000"/>
              </a:lnSpc>
              <a:spcBef>
                <a:spcPct val="20000"/>
              </a:spcBef>
            </a:pPr>
            <a:r>
              <a:rPr lang="en-GB" sz="1800" b="1" dirty="0">
                <a:effectLst/>
              </a:rPr>
              <a:t>Ontology-Based Information Extraction from Data Resources</a:t>
            </a:r>
            <a:endParaRPr lang="en-GB" sz="1800" b="1" dirty="0"/>
          </a:p>
        </p:txBody>
      </p:sp>
      <p:sp>
        <p:nvSpPr>
          <p:cNvPr id="19" name="TextBox 18">
            <a:extLst>
              <a:ext uri="{FF2B5EF4-FFF2-40B4-BE49-F238E27FC236}">
                <a16:creationId xmlns:a16="http://schemas.microsoft.com/office/drawing/2014/main" id="{7BD86218-49AE-E171-FDA0-9D7C09638BBA}"/>
              </a:ext>
            </a:extLst>
          </p:cNvPr>
          <p:cNvSpPr txBox="1"/>
          <p:nvPr/>
        </p:nvSpPr>
        <p:spPr>
          <a:xfrm>
            <a:off x="5226754" y="5116203"/>
            <a:ext cx="6098874" cy="456472"/>
          </a:xfrm>
          <a:prstGeom prst="rect">
            <a:avLst/>
          </a:prstGeom>
          <a:noFill/>
        </p:spPr>
        <p:txBody>
          <a:bodyPr wrap="square">
            <a:spAutoFit/>
          </a:bodyPr>
          <a:lstStyle/>
          <a:p>
            <a:pPr>
              <a:lnSpc>
                <a:spcPct val="150000"/>
              </a:lnSpc>
              <a:spcBef>
                <a:spcPct val="20000"/>
              </a:spcBef>
            </a:pPr>
            <a:r>
              <a:rPr lang="en-GB" sz="1800" b="1" dirty="0"/>
              <a:t>AI-Driven Smart Assistant for Cattle Skin Diseases</a:t>
            </a:r>
            <a:endParaRPr lang="en-US" sz="1800" b="1" dirty="0"/>
          </a:p>
        </p:txBody>
      </p:sp>
      <p:sp>
        <p:nvSpPr>
          <p:cNvPr id="21" name="TextBox 20">
            <a:extLst>
              <a:ext uri="{FF2B5EF4-FFF2-40B4-BE49-F238E27FC236}">
                <a16:creationId xmlns:a16="http://schemas.microsoft.com/office/drawing/2014/main" id="{99263B07-5D80-2A51-020D-6E8E4C87DAFE}"/>
              </a:ext>
            </a:extLst>
          </p:cNvPr>
          <p:cNvSpPr txBox="1"/>
          <p:nvPr/>
        </p:nvSpPr>
        <p:spPr>
          <a:xfrm>
            <a:off x="669404" y="2576361"/>
            <a:ext cx="3206040" cy="1200329"/>
          </a:xfrm>
          <a:prstGeom prst="rect">
            <a:avLst/>
          </a:prstGeom>
          <a:noFill/>
        </p:spPr>
        <p:txBody>
          <a:bodyPr wrap="square">
            <a:spAutoFit/>
          </a:bodyPr>
          <a:lstStyle/>
          <a:p>
            <a:r>
              <a:rPr lang="en-GB" b="1" dirty="0"/>
              <a:t>Ontology-Based Veterinary Information Extraction for Cattle Skin Disease Diagnosis</a:t>
            </a:r>
            <a:endParaRPr lang="en-US" b="1" dirty="0"/>
          </a:p>
        </p:txBody>
      </p:sp>
      <p:sp>
        <p:nvSpPr>
          <p:cNvPr id="23" name="TextBox 22">
            <a:extLst>
              <a:ext uri="{FF2B5EF4-FFF2-40B4-BE49-F238E27FC236}">
                <a16:creationId xmlns:a16="http://schemas.microsoft.com/office/drawing/2014/main" id="{57859CD7-E307-B2EA-2959-19C33F8BAAD6}"/>
              </a:ext>
            </a:extLst>
          </p:cNvPr>
          <p:cNvSpPr txBox="1"/>
          <p:nvPr/>
        </p:nvSpPr>
        <p:spPr>
          <a:xfrm>
            <a:off x="5233695" y="4147866"/>
            <a:ext cx="6098874" cy="646331"/>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User-specific knowledge based </a:t>
            </a:r>
            <a:r>
              <a:rPr lang="en-US" b="1" dirty="0">
                <a:latin typeface="Times New Roman" panose="02020603050405020304" pitchFamily="18" charset="0"/>
                <a:cs typeface="Times New Roman" panose="02020603050405020304" pitchFamily="18" charset="0"/>
              </a:rPr>
              <a:t>up to</a:t>
            </a:r>
            <a:r>
              <a:rPr lang="en-US" sz="1800" b="1" dirty="0">
                <a:latin typeface="Times New Roman" panose="02020603050405020304" pitchFamily="18" charset="0"/>
                <a:cs typeface="Times New Roman" panose="02020603050405020304" pitchFamily="18" charset="0"/>
              </a:rPr>
              <a:t> date treatment details using reinforcement learning.</a:t>
            </a:r>
          </a:p>
        </p:txBody>
      </p:sp>
    </p:spTree>
    <p:extLst>
      <p:ext uri="{BB962C8B-B14F-4D97-AF65-F5344CB8AC3E}">
        <p14:creationId xmlns:p14="http://schemas.microsoft.com/office/powerpoint/2010/main" val="3689654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8">
            <a:extLst>
              <a:ext uri="{FF2B5EF4-FFF2-40B4-BE49-F238E27FC236}">
                <a16:creationId xmlns:a16="http://schemas.microsoft.com/office/drawing/2014/main" id="{A1654363-21BF-29D5-18CF-64FA498F3124}"/>
              </a:ext>
            </a:extLst>
          </p:cNvPr>
          <p:cNvSpPr txBox="1">
            <a:spLocks/>
          </p:cNvSpPr>
          <p:nvPr/>
        </p:nvSpPr>
        <p:spPr>
          <a:xfrm>
            <a:off x="7536160" y="231916"/>
            <a:ext cx="4531025" cy="443711"/>
          </a:xfrm>
          <a:prstGeom prst="rect">
            <a:avLst/>
          </a:prstGeom>
        </p:spPr>
        <p:txBody>
          <a:bodyPr vert="horz" wrap="square" lIns="0" tIns="12700"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0"/>
              </a:spcBef>
            </a:pPr>
            <a:r>
              <a:rPr lang="en-US" sz="2800" b="1" dirty="0">
                <a:latin typeface="Arial"/>
                <a:cs typeface="Arial"/>
              </a:rPr>
              <a:t>SYSTEM DIAGRAM</a:t>
            </a:r>
          </a:p>
        </p:txBody>
      </p:sp>
      <p:grpSp>
        <p:nvGrpSpPr>
          <p:cNvPr id="5" name="object 6">
            <a:extLst>
              <a:ext uri="{FF2B5EF4-FFF2-40B4-BE49-F238E27FC236}">
                <a16:creationId xmlns:a16="http://schemas.microsoft.com/office/drawing/2014/main" id="{19D6D8FC-6254-4A0B-2363-98C44EFB8532}"/>
              </a:ext>
            </a:extLst>
          </p:cNvPr>
          <p:cNvGrpSpPr/>
          <p:nvPr/>
        </p:nvGrpSpPr>
        <p:grpSpPr>
          <a:xfrm>
            <a:off x="15421" y="154741"/>
            <a:ext cx="2048131" cy="1297455"/>
            <a:chOff x="0" y="0"/>
            <a:chExt cx="6015757" cy="3810877"/>
          </a:xfrm>
        </p:grpSpPr>
        <p:pic>
          <p:nvPicPr>
            <p:cNvPr id="6" name="object 7">
              <a:extLst>
                <a:ext uri="{FF2B5EF4-FFF2-40B4-BE49-F238E27FC236}">
                  <a16:creationId xmlns:a16="http://schemas.microsoft.com/office/drawing/2014/main" id="{84C44223-A885-76EF-7D2F-A5EB092BD254}"/>
                </a:ext>
              </a:extLst>
            </p:cNvPr>
            <p:cNvPicPr/>
            <p:nvPr/>
          </p:nvPicPr>
          <p:blipFill>
            <a:blip r:embed="rId2" cstate="print"/>
            <a:stretch>
              <a:fillRect/>
            </a:stretch>
          </p:blipFill>
          <p:spPr>
            <a:xfrm>
              <a:off x="3115917" y="166524"/>
              <a:ext cx="2899840" cy="2191436"/>
            </a:xfrm>
            <a:prstGeom prst="rect">
              <a:avLst/>
            </a:prstGeom>
          </p:spPr>
        </p:pic>
        <p:sp>
          <p:nvSpPr>
            <p:cNvPr id="7" name="object 8">
              <a:extLst>
                <a:ext uri="{FF2B5EF4-FFF2-40B4-BE49-F238E27FC236}">
                  <a16:creationId xmlns:a16="http://schemas.microsoft.com/office/drawing/2014/main" id="{0D151491-AD94-A07A-F866-05FC60B8F367}"/>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9">
              <a:extLst>
                <a:ext uri="{FF2B5EF4-FFF2-40B4-BE49-F238E27FC236}">
                  <a16:creationId xmlns:a16="http://schemas.microsoft.com/office/drawing/2014/main" id="{4C9FC80B-6584-4A7E-857A-E26D154B61CA}"/>
                </a:ext>
              </a:extLst>
            </p:cNvPr>
            <p:cNvPicPr/>
            <p:nvPr/>
          </p:nvPicPr>
          <p:blipFill>
            <a:blip r:embed="rId3" cstate="print"/>
            <a:stretch>
              <a:fillRect/>
            </a:stretch>
          </p:blipFill>
          <p:spPr>
            <a:xfrm>
              <a:off x="0" y="0"/>
              <a:ext cx="4038599" cy="3810877"/>
            </a:xfrm>
            <a:prstGeom prst="rect">
              <a:avLst/>
            </a:prstGeom>
          </p:spPr>
        </p:pic>
      </p:grpSp>
      <p:pic>
        <p:nvPicPr>
          <p:cNvPr id="10" name="object 15">
            <a:extLst>
              <a:ext uri="{FF2B5EF4-FFF2-40B4-BE49-F238E27FC236}">
                <a16:creationId xmlns:a16="http://schemas.microsoft.com/office/drawing/2014/main" id="{81F9AE64-8E9A-B1AE-C6C1-7EB24E4DD697}"/>
              </a:ext>
            </a:extLst>
          </p:cNvPr>
          <p:cNvPicPr/>
          <p:nvPr/>
        </p:nvPicPr>
        <p:blipFill rotWithShape="1">
          <a:blip r:embed="rId4" cstate="print"/>
          <a:srcRect r="52167"/>
          <a:stretch/>
        </p:blipFill>
        <p:spPr>
          <a:xfrm>
            <a:off x="12442" y="3332103"/>
            <a:ext cx="1999058" cy="3068463"/>
          </a:xfrm>
          <a:prstGeom prst="rect">
            <a:avLst/>
          </a:prstGeom>
        </p:spPr>
      </p:pic>
      <p:sp>
        <p:nvSpPr>
          <p:cNvPr id="13" name="object 4">
            <a:extLst>
              <a:ext uri="{FF2B5EF4-FFF2-40B4-BE49-F238E27FC236}">
                <a16:creationId xmlns:a16="http://schemas.microsoft.com/office/drawing/2014/main" id="{2F8C178A-45F6-C53E-66F4-E2DCF7A4828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3" name="object 12">
            <a:extLst>
              <a:ext uri="{FF2B5EF4-FFF2-40B4-BE49-F238E27FC236}">
                <a16:creationId xmlns:a16="http://schemas.microsoft.com/office/drawing/2014/main" id="{8C4D1C3B-035E-48E8-1A48-5DC5459A1309}"/>
              </a:ext>
            </a:extLst>
          </p:cNvPr>
          <p:cNvPicPr/>
          <p:nvPr/>
        </p:nvPicPr>
        <p:blipFill>
          <a:blip r:embed="rId5" cstate="print"/>
          <a:stretch>
            <a:fillRect/>
          </a:stretch>
        </p:blipFill>
        <p:spPr>
          <a:xfrm>
            <a:off x="224527" y="4725144"/>
            <a:ext cx="1863025" cy="1508163"/>
          </a:xfrm>
          <a:prstGeom prst="rect">
            <a:avLst/>
          </a:prstGeom>
        </p:spPr>
      </p:pic>
      <p:pic>
        <p:nvPicPr>
          <p:cNvPr id="11" name="Picture 10">
            <a:extLst>
              <a:ext uri="{FF2B5EF4-FFF2-40B4-BE49-F238E27FC236}">
                <a16:creationId xmlns:a16="http://schemas.microsoft.com/office/drawing/2014/main" id="{E0CD3561-6206-88B0-076D-8CE4222371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0982" y="803468"/>
            <a:ext cx="8537042" cy="5597098"/>
          </a:xfrm>
          <a:prstGeom prst="rect">
            <a:avLst/>
          </a:prstGeom>
        </p:spPr>
      </p:pic>
    </p:spTree>
    <p:extLst>
      <p:ext uri="{BB962C8B-B14F-4D97-AF65-F5344CB8AC3E}">
        <p14:creationId xmlns:p14="http://schemas.microsoft.com/office/powerpoint/2010/main" val="2406758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583754"/>
            <a:ext cx="11684000" cy="868362"/>
          </a:xfrm>
        </p:spPr>
        <p:txBody>
          <a:bodyPr>
            <a:normAutofit fontScale="90000"/>
          </a:bodyPr>
          <a:lstStyle/>
          <a:p>
            <a:br>
              <a:rPr lang="en-US" dirty="0"/>
            </a:br>
            <a:endParaRPr lang="en-US" dirty="0"/>
          </a:p>
        </p:txBody>
      </p:sp>
      <p:sp>
        <p:nvSpPr>
          <p:cNvPr id="7" name="TextBox 6">
            <a:extLst>
              <a:ext uri="{FF2B5EF4-FFF2-40B4-BE49-F238E27FC236}">
                <a16:creationId xmlns:a16="http://schemas.microsoft.com/office/drawing/2014/main" id="{61B7E2D9-EB2E-0516-C57F-D4967976BA16}"/>
              </a:ext>
            </a:extLst>
          </p:cNvPr>
          <p:cNvSpPr txBox="1"/>
          <p:nvPr/>
        </p:nvSpPr>
        <p:spPr>
          <a:xfrm>
            <a:off x="1346767" y="3367018"/>
            <a:ext cx="7341521"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Enhanced Cattle Skin Disease Detection and Severity Assessment Using Image Processing and Advanced Models </a:t>
            </a:r>
            <a:endParaRPr lang="en-US" sz="32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41C9D2A-2E6F-ACBB-E1E1-1C1BE2123B42}"/>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IT20654658  | Nawarathna N.N | TMP-2023-24-001</a:t>
            </a:r>
          </a:p>
        </p:txBody>
      </p:sp>
      <p:pic>
        <p:nvPicPr>
          <p:cNvPr id="18" name="Picture 17" descr="A person with glasses and a beard&#10;&#10;Description automatically generated">
            <a:extLst>
              <a:ext uri="{FF2B5EF4-FFF2-40B4-BE49-F238E27FC236}">
                <a16:creationId xmlns:a16="http://schemas.microsoft.com/office/drawing/2014/main" id="{F23D641C-D6B7-4BE9-217D-478A2F51C5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4312" y="1917983"/>
            <a:ext cx="2551835" cy="30220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itle 4">
            <a:extLst>
              <a:ext uri="{FF2B5EF4-FFF2-40B4-BE49-F238E27FC236}">
                <a16:creationId xmlns:a16="http://schemas.microsoft.com/office/drawing/2014/main" id="{1AE6C876-63EC-9013-E56F-761B880AD0C1}"/>
              </a:ext>
            </a:extLst>
          </p:cNvPr>
          <p:cNvSpPr txBox="1">
            <a:spLocks/>
          </p:cNvSpPr>
          <p:nvPr/>
        </p:nvSpPr>
        <p:spPr>
          <a:xfrm>
            <a:off x="1675844" y="1199667"/>
            <a:ext cx="6643401" cy="681038"/>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b="1" dirty="0">
                <a:latin typeface="Adobe Devanagari"/>
              </a:rPr>
              <a:t>IT20654658|Nawarathna N.N</a:t>
            </a:r>
          </a:p>
        </p:txBody>
      </p:sp>
      <p:sp>
        <p:nvSpPr>
          <p:cNvPr id="20" name="Text Placeholder 5">
            <a:extLst>
              <a:ext uri="{FF2B5EF4-FFF2-40B4-BE49-F238E27FC236}">
                <a16:creationId xmlns:a16="http://schemas.microsoft.com/office/drawing/2014/main" id="{D497A128-B86B-C406-CAFC-0C2AAC99EEA1}"/>
              </a:ext>
            </a:extLst>
          </p:cNvPr>
          <p:cNvSpPr txBox="1">
            <a:spLocks/>
          </p:cNvSpPr>
          <p:nvPr/>
        </p:nvSpPr>
        <p:spPr>
          <a:xfrm>
            <a:off x="1675844" y="1873012"/>
            <a:ext cx="6251738" cy="868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Bachelor of Science (Hons) in Information Technology </a:t>
            </a:r>
          </a:p>
          <a:p>
            <a:pPr marL="0" indent="0">
              <a:buNone/>
            </a:pPr>
            <a:r>
              <a:rPr lang="en-US" sz="2000" dirty="0"/>
              <a:t>Specializing in Software Engineering</a:t>
            </a:r>
          </a:p>
        </p:txBody>
      </p:sp>
      <p:grpSp>
        <p:nvGrpSpPr>
          <p:cNvPr id="21" name="object 6">
            <a:extLst>
              <a:ext uri="{FF2B5EF4-FFF2-40B4-BE49-F238E27FC236}">
                <a16:creationId xmlns:a16="http://schemas.microsoft.com/office/drawing/2014/main" id="{14BF5C5C-59CC-2C52-7608-DC8F513EB8B4}"/>
              </a:ext>
            </a:extLst>
          </p:cNvPr>
          <p:cNvGrpSpPr/>
          <p:nvPr/>
        </p:nvGrpSpPr>
        <p:grpSpPr>
          <a:xfrm>
            <a:off x="15421" y="154741"/>
            <a:ext cx="2048131" cy="1297455"/>
            <a:chOff x="0" y="0"/>
            <a:chExt cx="6015757" cy="3810877"/>
          </a:xfrm>
        </p:grpSpPr>
        <p:pic>
          <p:nvPicPr>
            <p:cNvPr id="22" name="object 7">
              <a:extLst>
                <a:ext uri="{FF2B5EF4-FFF2-40B4-BE49-F238E27FC236}">
                  <a16:creationId xmlns:a16="http://schemas.microsoft.com/office/drawing/2014/main" id="{B5EE70BF-6E43-D5D0-E957-15F8AFFF2A75}"/>
                </a:ext>
              </a:extLst>
            </p:cNvPr>
            <p:cNvPicPr/>
            <p:nvPr/>
          </p:nvPicPr>
          <p:blipFill>
            <a:blip r:embed="rId3" cstate="print"/>
            <a:stretch>
              <a:fillRect/>
            </a:stretch>
          </p:blipFill>
          <p:spPr>
            <a:xfrm>
              <a:off x="3115917" y="166524"/>
              <a:ext cx="2899840" cy="2191436"/>
            </a:xfrm>
            <a:prstGeom prst="rect">
              <a:avLst/>
            </a:prstGeom>
          </p:spPr>
        </p:pic>
        <p:sp>
          <p:nvSpPr>
            <p:cNvPr id="23" name="object 8">
              <a:extLst>
                <a:ext uri="{FF2B5EF4-FFF2-40B4-BE49-F238E27FC236}">
                  <a16:creationId xmlns:a16="http://schemas.microsoft.com/office/drawing/2014/main" id="{193C363F-50B0-F69B-DDFE-588AF92857C9}"/>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24" name="object 9">
              <a:extLst>
                <a:ext uri="{FF2B5EF4-FFF2-40B4-BE49-F238E27FC236}">
                  <a16:creationId xmlns:a16="http://schemas.microsoft.com/office/drawing/2014/main" id="{F8053B9A-0DC5-50A1-818A-16B1A63CED96}"/>
                </a:ext>
              </a:extLst>
            </p:cNvPr>
            <p:cNvPicPr/>
            <p:nvPr/>
          </p:nvPicPr>
          <p:blipFill>
            <a:blip r:embed="rId4" cstate="print"/>
            <a:stretch>
              <a:fillRect/>
            </a:stretch>
          </p:blipFill>
          <p:spPr>
            <a:xfrm>
              <a:off x="0" y="0"/>
              <a:ext cx="4038599" cy="3810877"/>
            </a:xfrm>
            <a:prstGeom prst="rect">
              <a:avLst/>
            </a:prstGeom>
          </p:spPr>
        </p:pic>
      </p:grpSp>
      <p:pic>
        <p:nvPicPr>
          <p:cNvPr id="25" name="object 15">
            <a:extLst>
              <a:ext uri="{FF2B5EF4-FFF2-40B4-BE49-F238E27FC236}">
                <a16:creationId xmlns:a16="http://schemas.microsoft.com/office/drawing/2014/main" id="{79715D8C-2F04-A110-146F-A3DA91712288}"/>
              </a:ext>
            </a:extLst>
          </p:cNvPr>
          <p:cNvPicPr/>
          <p:nvPr/>
        </p:nvPicPr>
        <p:blipFill rotWithShape="1">
          <a:blip r:embed="rId5" cstate="print"/>
          <a:srcRect r="52167"/>
          <a:stretch/>
        </p:blipFill>
        <p:spPr>
          <a:xfrm>
            <a:off x="12442" y="3332103"/>
            <a:ext cx="1999058" cy="3068463"/>
          </a:xfrm>
          <a:prstGeom prst="rect">
            <a:avLst/>
          </a:prstGeom>
        </p:spPr>
      </p:pic>
      <p:pic>
        <p:nvPicPr>
          <p:cNvPr id="26" name="object 12">
            <a:extLst>
              <a:ext uri="{FF2B5EF4-FFF2-40B4-BE49-F238E27FC236}">
                <a16:creationId xmlns:a16="http://schemas.microsoft.com/office/drawing/2014/main" id="{C3D641F3-4FEA-13F2-CC51-C79A24E0026E}"/>
              </a:ext>
            </a:extLst>
          </p:cNvPr>
          <p:cNvPicPr/>
          <p:nvPr/>
        </p:nvPicPr>
        <p:blipFill>
          <a:blip r:embed="rId6" cstate="print"/>
          <a:stretch>
            <a:fillRect/>
          </a:stretch>
        </p:blipFill>
        <p:spPr>
          <a:xfrm>
            <a:off x="224527" y="4725144"/>
            <a:ext cx="1863025" cy="1508163"/>
          </a:xfrm>
          <a:prstGeom prst="rect">
            <a:avLst/>
          </a:prstGeom>
        </p:spPr>
      </p:pic>
      <p:sp>
        <p:nvSpPr>
          <p:cNvPr id="27" name="object 4">
            <a:extLst>
              <a:ext uri="{FF2B5EF4-FFF2-40B4-BE49-F238E27FC236}">
                <a16:creationId xmlns:a16="http://schemas.microsoft.com/office/drawing/2014/main" id="{E5C90B2C-F4C8-DE69-8531-7126F9FCF8F0}"/>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Tree>
    <p:extLst>
      <p:ext uri="{BB962C8B-B14F-4D97-AF65-F5344CB8AC3E}">
        <p14:creationId xmlns:p14="http://schemas.microsoft.com/office/powerpoint/2010/main" val="3658498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6">
            <a:extLst>
              <a:ext uri="{FF2B5EF4-FFF2-40B4-BE49-F238E27FC236}">
                <a16:creationId xmlns:a16="http://schemas.microsoft.com/office/drawing/2014/main" id="{B2A0D1FA-27FA-4B93-402F-F84B02DF2C14}"/>
              </a:ext>
            </a:extLst>
          </p:cNvPr>
          <p:cNvGrpSpPr/>
          <p:nvPr/>
        </p:nvGrpSpPr>
        <p:grpSpPr>
          <a:xfrm>
            <a:off x="15420" y="154740"/>
            <a:ext cx="2696204" cy="1707998"/>
            <a:chOff x="0" y="0"/>
            <a:chExt cx="6015757" cy="3810877"/>
          </a:xfrm>
        </p:grpSpPr>
        <p:pic>
          <p:nvPicPr>
            <p:cNvPr id="3" name="object 7">
              <a:extLst>
                <a:ext uri="{FF2B5EF4-FFF2-40B4-BE49-F238E27FC236}">
                  <a16:creationId xmlns:a16="http://schemas.microsoft.com/office/drawing/2014/main" id="{6FC376CB-016B-7CF3-8FD1-5BE214125755}"/>
                </a:ext>
              </a:extLst>
            </p:cNvPr>
            <p:cNvPicPr/>
            <p:nvPr/>
          </p:nvPicPr>
          <p:blipFill>
            <a:blip r:embed="rId2" cstate="print"/>
            <a:stretch>
              <a:fillRect/>
            </a:stretch>
          </p:blipFill>
          <p:spPr>
            <a:xfrm>
              <a:off x="3115917" y="166524"/>
              <a:ext cx="2899840" cy="2191436"/>
            </a:xfrm>
            <a:prstGeom prst="rect">
              <a:avLst/>
            </a:prstGeom>
          </p:spPr>
        </p:pic>
        <p:sp>
          <p:nvSpPr>
            <p:cNvPr id="4" name="object 8">
              <a:extLst>
                <a:ext uri="{FF2B5EF4-FFF2-40B4-BE49-F238E27FC236}">
                  <a16:creationId xmlns:a16="http://schemas.microsoft.com/office/drawing/2014/main" id="{BFB6B95F-FAA5-1F0E-EAB5-E8E5FA0AB8B3}"/>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7" name="object 9">
              <a:extLst>
                <a:ext uri="{FF2B5EF4-FFF2-40B4-BE49-F238E27FC236}">
                  <a16:creationId xmlns:a16="http://schemas.microsoft.com/office/drawing/2014/main" id="{37BF6BBE-FA9D-ED9F-4037-1EE474F2746D}"/>
                </a:ext>
              </a:extLst>
            </p:cNvPr>
            <p:cNvPicPr/>
            <p:nvPr/>
          </p:nvPicPr>
          <p:blipFill>
            <a:blip r:embed="rId3" cstate="print"/>
            <a:stretch>
              <a:fillRect/>
            </a:stretch>
          </p:blipFill>
          <p:spPr>
            <a:xfrm>
              <a:off x="0" y="0"/>
              <a:ext cx="4038599" cy="3810877"/>
            </a:xfrm>
            <a:prstGeom prst="rect">
              <a:avLst/>
            </a:prstGeom>
          </p:spPr>
        </p:pic>
      </p:grpSp>
      <p:pic>
        <p:nvPicPr>
          <p:cNvPr id="8" name="object 15">
            <a:extLst>
              <a:ext uri="{FF2B5EF4-FFF2-40B4-BE49-F238E27FC236}">
                <a16:creationId xmlns:a16="http://schemas.microsoft.com/office/drawing/2014/main" id="{5A7B3651-4D2E-393D-7860-74A7E3498545}"/>
              </a:ext>
            </a:extLst>
          </p:cNvPr>
          <p:cNvPicPr/>
          <p:nvPr/>
        </p:nvPicPr>
        <p:blipFill rotWithShape="1">
          <a:blip r:embed="rId4" cstate="print"/>
          <a:srcRect r="52167"/>
          <a:stretch/>
        </p:blipFill>
        <p:spPr>
          <a:xfrm>
            <a:off x="21470" y="2852934"/>
            <a:ext cx="2280531" cy="3500511"/>
          </a:xfrm>
          <a:prstGeom prst="rect">
            <a:avLst/>
          </a:prstGeom>
        </p:spPr>
      </p:pic>
      <p:sp>
        <p:nvSpPr>
          <p:cNvPr id="10" name="object 19">
            <a:extLst>
              <a:ext uri="{FF2B5EF4-FFF2-40B4-BE49-F238E27FC236}">
                <a16:creationId xmlns:a16="http://schemas.microsoft.com/office/drawing/2014/main" id="{85C06EBD-9597-D4F4-B646-882DE43110EE}"/>
              </a:ext>
            </a:extLst>
          </p:cNvPr>
          <p:cNvSpPr txBox="1">
            <a:spLocks noGrp="1"/>
          </p:cNvSpPr>
          <p:nvPr>
            <p:ph type="title"/>
          </p:nvPr>
        </p:nvSpPr>
        <p:spPr>
          <a:xfrm>
            <a:off x="8423248" y="208233"/>
            <a:ext cx="3391868" cy="443070"/>
          </a:xfrm>
          <a:prstGeom prst="rect">
            <a:avLst/>
          </a:prstGeom>
        </p:spPr>
        <p:txBody>
          <a:bodyPr vert="horz" wrap="square" lIns="0" tIns="12065" rIns="0" bIns="0" rtlCol="0">
            <a:spAutoFit/>
          </a:bodyPr>
          <a:lstStyle/>
          <a:p>
            <a:pPr marL="12700">
              <a:lnSpc>
                <a:spcPct val="100000"/>
              </a:lnSpc>
              <a:spcBef>
                <a:spcPts val="95"/>
              </a:spcBef>
            </a:pPr>
            <a:r>
              <a:rPr lang="en-US" sz="2800" b="1" dirty="0"/>
              <a:t>RESEARCH QUESTION</a:t>
            </a:r>
            <a:endParaRPr sz="2800" b="1" dirty="0"/>
          </a:p>
        </p:txBody>
      </p:sp>
      <p:pic>
        <p:nvPicPr>
          <p:cNvPr id="13" name="object 18">
            <a:extLst>
              <a:ext uri="{FF2B5EF4-FFF2-40B4-BE49-F238E27FC236}">
                <a16:creationId xmlns:a16="http://schemas.microsoft.com/office/drawing/2014/main" id="{7DEEC845-FB69-7391-D40B-F6BED12FA4FB}"/>
              </a:ext>
            </a:extLst>
          </p:cNvPr>
          <p:cNvPicPr/>
          <p:nvPr/>
        </p:nvPicPr>
        <p:blipFill>
          <a:blip r:embed="rId5" cstate="print"/>
          <a:stretch>
            <a:fillRect/>
          </a:stretch>
        </p:blipFill>
        <p:spPr>
          <a:xfrm>
            <a:off x="2135560" y="926858"/>
            <a:ext cx="9144394" cy="4868533"/>
          </a:xfrm>
          <a:prstGeom prst="rect">
            <a:avLst/>
          </a:prstGeom>
        </p:spPr>
      </p:pic>
      <p:pic>
        <p:nvPicPr>
          <p:cNvPr id="14" name="object 28">
            <a:extLst>
              <a:ext uri="{FF2B5EF4-FFF2-40B4-BE49-F238E27FC236}">
                <a16:creationId xmlns:a16="http://schemas.microsoft.com/office/drawing/2014/main" id="{9C10EFDD-1685-2F44-0943-E85923A8787A}"/>
              </a:ext>
            </a:extLst>
          </p:cNvPr>
          <p:cNvPicPr/>
          <p:nvPr/>
        </p:nvPicPr>
        <p:blipFill>
          <a:blip r:embed="rId6" cstate="print"/>
          <a:stretch>
            <a:fillRect/>
          </a:stretch>
        </p:blipFill>
        <p:spPr>
          <a:xfrm>
            <a:off x="9264352" y="3939203"/>
            <a:ext cx="2179878" cy="2353278"/>
          </a:xfrm>
          <a:prstGeom prst="rect">
            <a:avLst/>
          </a:prstGeom>
        </p:spPr>
      </p:pic>
      <p:sp>
        <p:nvSpPr>
          <p:cNvPr id="16" name="TextBox 15">
            <a:extLst>
              <a:ext uri="{FF2B5EF4-FFF2-40B4-BE49-F238E27FC236}">
                <a16:creationId xmlns:a16="http://schemas.microsoft.com/office/drawing/2014/main" id="{4615D816-0A54-C937-398C-2597B6BFCEB3}"/>
              </a:ext>
            </a:extLst>
          </p:cNvPr>
          <p:cNvSpPr txBox="1"/>
          <p:nvPr/>
        </p:nvSpPr>
        <p:spPr>
          <a:xfrm>
            <a:off x="3143672" y="2348880"/>
            <a:ext cx="7440488" cy="707886"/>
          </a:xfrm>
          <a:prstGeom prst="rect">
            <a:avLst/>
          </a:prstGeom>
          <a:noFill/>
        </p:spPr>
        <p:txBody>
          <a:bodyPr wrap="square">
            <a:spAutoFit/>
          </a:bodyPr>
          <a:lstStyle/>
          <a:p>
            <a:pPr algn="just"/>
            <a:r>
              <a:rPr lang="en-US" sz="2000" b="1" i="0" dirty="0">
                <a:effectLst/>
                <a:latin typeface="Söhne"/>
              </a:rPr>
              <a:t>What image processing techniques work best for early and accurate detection of "Lumpy Skin" cattle?</a:t>
            </a:r>
            <a:endParaRPr lang="en-US" sz="2000" b="1" dirty="0"/>
          </a:p>
        </p:txBody>
      </p:sp>
      <p:sp>
        <p:nvSpPr>
          <p:cNvPr id="18" name="TextBox 17">
            <a:extLst>
              <a:ext uri="{FF2B5EF4-FFF2-40B4-BE49-F238E27FC236}">
                <a16:creationId xmlns:a16="http://schemas.microsoft.com/office/drawing/2014/main" id="{FF68BD9E-1425-2D82-1C47-DF5ED28C2298}"/>
              </a:ext>
            </a:extLst>
          </p:cNvPr>
          <p:cNvSpPr txBox="1"/>
          <p:nvPr/>
        </p:nvSpPr>
        <p:spPr>
          <a:xfrm>
            <a:off x="3143672" y="3270766"/>
            <a:ext cx="7536160" cy="1015663"/>
          </a:xfrm>
          <a:prstGeom prst="rect">
            <a:avLst/>
          </a:prstGeom>
          <a:noFill/>
        </p:spPr>
        <p:txBody>
          <a:bodyPr wrap="square">
            <a:spAutoFit/>
          </a:bodyPr>
          <a:lstStyle/>
          <a:p>
            <a:pPr algn="just"/>
            <a:r>
              <a:rPr lang="en-US" sz="2000" b="1" i="0" dirty="0">
                <a:effectLst/>
                <a:latin typeface="Söhne"/>
              </a:rPr>
              <a:t>How can advanced machine learning and deep learning models be used to evaluate the severity of cattle skin diseases, and what are the appropriate performance metrics to gauge their accuracy?</a:t>
            </a:r>
            <a:endParaRPr lang="en-US" sz="2000" b="1" dirty="0"/>
          </a:p>
        </p:txBody>
      </p:sp>
      <p:pic>
        <p:nvPicPr>
          <p:cNvPr id="19" name="object 29">
            <a:extLst>
              <a:ext uri="{FF2B5EF4-FFF2-40B4-BE49-F238E27FC236}">
                <a16:creationId xmlns:a16="http://schemas.microsoft.com/office/drawing/2014/main" id="{423DD398-5E4E-BF58-34B4-704DA73AACA8}"/>
              </a:ext>
            </a:extLst>
          </p:cNvPr>
          <p:cNvPicPr/>
          <p:nvPr/>
        </p:nvPicPr>
        <p:blipFill>
          <a:blip r:embed="rId7" cstate="print"/>
          <a:stretch>
            <a:fillRect/>
          </a:stretch>
        </p:blipFill>
        <p:spPr>
          <a:xfrm>
            <a:off x="395839" y="3504118"/>
            <a:ext cx="1739721" cy="2765589"/>
          </a:xfrm>
          <a:prstGeom prst="rect">
            <a:avLst/>
          </a:prstGeom>
        </p:spPr>
      </p:pic>
      <p:sp>
        <p:nvSpPr>
          <p:cNvPr id="22" name="Rectangle 21">
            <a:extLst>
              <a:ext uri="{FF2B5EF4-FFF2-40B4-BE49-F238E27FC236}">
                <a16:creationId xmlns:a16="http://schemas.microsoft.com/office/drawing/2014/main" id="{0A8379D5-DCF7-448A-7E52-CED21F0B851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pic>
        <p:nvPicPr>
          <p:cNvPr id="5" name="Picture 7">
            <a:extLst>
              <a:ext uri="{FF2B5EF4-FFF2-40B4-BE49-F238E27FC236}">
                <a16:creationId xmlns:a16="http://schemas.microsoft.com/office/drawing/2014/main" id="{75F3B76C-BC15-7E74-9E3D-CC4FF717A014}"/>
              </a:ext>
            </a:extLst>
          </p:cNvPr>
          <p:cNvPicPr>
            <a:picLocks noChangeAspect="1"/>
          </p:cNvPicPr>
          <p:nvPr/>
        </p:nvPicPr>
        <p:blipFill>
          <a:blip r:embed="rId8"/>
          <a:srcRect/>
          <a:stretch>
            <a:fillRect/>
          </a:stretch>
        </p:blipFill>
        <p:spPr>
          <a:xfrm>
            <a:off x="2632435" y="2145048"/>
            <a:ext cx="452095" cy="707886"/>
          </a:xfrm>
          <a:prstGeom prst="rect">
            <a:avLst/>
          </a:prstGeom>
        </p:spPr>
      </p:pic>
      <p:pic>
        <p:nvPicPr>
          <p:cNvPr id="6" name="Picture 7">
            <a:extLst>
              <a:ext uri="{FF2B5EF4-FFF2-40B4-BE49-F238E27FC236}">
                <a16:creationId xmlns:a16="http://schemas.microsoft.com/office/drawing/2014/main" id="{3499286B-9FB3-3B35-568D-0CE7302FE86A}"/>
              </a:ext>
            </a:extLst>
          </p:cNvPr>
          <p:cNvPicPr>
            <a:picLocks noChangeAspect="1"/>
          </p:cNvPicPr>
          <p:nvPr/>
        </p:nvPicPr>
        <p:blipFill>
          <a:blip r:embed="rId8"/>
          <a:srcRect/>
          <a:stretch>
            <a:fillRect/>
          </a:stretch>
        </p:blipFill>
        <p:spPr>
          <a:xfrm>
            <a:off x="2632434" y="3150175"/>
            <a:ext cx="452095" cy="707886"/>
          </a:xfrm>
          <a:prstGeom prst="rect">
            <a:avLst/>
          </a:prstGeom>
        </p:spPr>
      </p:pic>
    </p:spTree>
    <p:extLst>
      <p:ext uri="{BB962C8B-B14F-4D97-AF65-F5344CB8AC3E}">
        <p14:creationId xmlns:p14="http://schemas.microsoft.com/office/powerpoint/2010/main" val="2008830848"/>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8a48ffe4-904f-4768-bc85-3c9ca8e9f3cf">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DB2B50B239E24A8F82F0D49E394E58" ma:contentTypeVersion="14" ma:contentTypeDescription="Create a new document." ma:contentTypeScope="" ma:versionID="32e587de22d3b79a3481677ec975dfed">
  <xsd:schema xmlns:xsd="http://www.w3.org/2001/XMLSchema" xmlns:xs="http://www.w3.org/2001/XMLSchema" xmlns:p="http://schemas.microsoft.com/office/2006/metadata/properties" xmlns:ns2="8a48ffe4-904f-4768-bc85-3c9ca8e9f3cf" xmlns:ns3="db72c12f-87a4-44ab-bbc5-4cc8306b158a" targetNamespace="http://schemas.microsoft.com/office/2006/metadata/properties" ma:root="true" ma:fieldsID="9ba92a3ae1e061e34347de036d15e04c" ns2:_="" ns3:_="">
    <xsd:import namespace="8a48ffe4-904f-4768-bc85-3c9ca8e9f3cf"/>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8ffe4-904f-4768-bc85-3c9ca8e9f3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F27B1E9-9E3D-4AB4-B7D3-50139CA00683}">
  <ds:schemaRefs>
    <ds:schemaRef ds:uri="http://schemas.microsoft.com/office/2006/metadata/properties"/>
    <ds:schemaRef ds:uri="http://schemas.microsoft.com/office/infopath/2007/PartnerControls"/>
    <ds:schemaRef ds:uri="8a48ffe4-904f-4768-bc85-3c9ca8e9f3cf"/>
    <ds:schemaRef ds:uri="db72c12f-87a4-44ab-bbc5-4cc8306b158a"/>
  </ds:schemaRefs>
</ds:datastoreItem>
</file>

<file path=customXml/itemProps2.xml><?xml version="1.0" encoding="utf-8"?>
<ds:datastoreItem xmlns:ds="http://schemas.openxmlformats.org/officeDocument/2006/customXml" ds:itemID="{CD778579-CCAA-45C5-91DE-0C4682667B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48ffe4-904f-4768-bc85-3c9ca8e9f3cf"/>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AB51E5-E2C2-4B78-8EC4-DE70738159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Presentation-template-3</Template>
  <TotalTime>8299</TotalTime>
  <Words>2361</Words>
  <Application>Microsoft Office PowerPoint</Application>
  <PresentationFormat>Widescreen</PresentationFormat>
  <Paragraphs>284</Paragraphs>
  <Slides>56</Slides>
  <Notes>6</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 </vt:lpstr>
      <vt:lpstr>PowerPoint Presentation</vt:lpstr>
      <vt:lpstr>PowerPoint Presentation</vt:lpstr>
      <vt:lpstr>PowerPoint Presentation</vt:lpstr>
      <vt:lpstr>PowerPoint Presentation</vt:lpstr>
      <vt:lpstr>PowerPoint Presentation</vt:lpstr>
      <vt:lpstr>PowerPoint Presentation</vt:lpstr>
      <vt:lpstr> </vt:lpstr>
      <vt:lpstr>RESEARCH QUESTION</vt:lpstr>
      <vt:lpstr>BACKGROUND</vt:lpstr>
      <vt:lpstr>PowerPoint Presentation</vt:lpstr>
      <vt:lpstr>SYSTEM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 BACKGROUND</vt:lpstr>
      <vt:lpstr>SYSTEM DIAGRAM</vt:lpstr>
      <vt:lpstr>RESEARCH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QUESTION</vt:lpstr>
      <vt:lpstr>INTRODUCTION - BACKGROUND</vt:lpstr>
      <vt:lpstr>Sub Objectives</vt:lpstr>
      <vt:lpstr>SYSTEM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Commercialize</vt:lpstr>
      <vt:lpstr>Commercialize Plan</vt:lpstr>
      <vt:lpstr>PowerPoint Presentation</vt:lpstr>
      <vt:lpstr>Future Plans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an IoT-Based Spy Robot for Environmental Monitoring and Remote Surveillance</dc:title>
  <dc:creator>Chethani M.G.K. it20659226</dc:creator>
  <cp:lastModifiedBy>Rubasinghe L.M it20299552</cp:lastModifiedBy>
  <cp:revision>31</cp:revision>
  <dcterms:created xsi:type="dcterms:W3CDTF">2023-09-03T16:12:52Z</dcterms:created>
  <dcterms:modified xsi:type="dcterms:W3CDTF">2024-06-12T05:18:16Z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0x0101007FDB2B50B239E24A8F82F0D49E394E58</vt:lpwstr>
  </property>
</Properties>
</file>